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2"/>
  </p:notesMasterIdLst>
  <p:sldIdLst>
    <p:sldId id="256" r:id="rId2"/>
    <p:sldId id="443" r:id="rId3"/>
    <p:sldId id="258" r:id="rId4"/>
    <p:sldId id="259" r:id="rId5"/>
    <p:sldId id="260" r:id="rId6"/>
    <p:sldId id="261" r:id="rId7"/>
    <p:sldId id="387" r:id="rId8"/>
    <p:sldId id="603" r:id="rId9"/>
    <p:sldId id="604" r:id="rId10"/>
    <p:sldId id="267" r:id="rId11"/>
    <p:sldId id="268" r:id="rId12"/>
    <p:sldId id="269" r:id="rId13"/>
    <p:sldId id="270" r:id="rId14"/>
    <p:sldId id="263" r:id="rId15"/>
    <p:sldId id="444" r:id="rId16"/>
    <p:sldId id="595" r:id="rId17"/>
    <p:sldId id="273" r:id="rId18"/>
    <p:sldId id="274" r:id="rId19"/>
    <p:sldId id="275" r:id="rId20"/>
    <p:sldId id="276" r:id="rId21"/>
  </p:sldIdLst>
  <p:sldSz cx="9144000" cy="6858000" type="screen4x3"/>
  <p:notesSz cx="7315200" cy="9601200"/>
  <p:custDataLst>
    <p:tags r:id="rId23"/>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1180"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llian Haberli" userId="5b303df6-96cc-486b-8cd4-b927288f9a21" providerId="ADAL" clId="{2BBDB41F-0529-4FFE-8C7A-2D4F80AA8F1B}"/>
    <pc:docChg chg="modSld">
      <pc:chgData name="Gillian Haberli" userId="5b303df6-96cc-486b-8cd4-b927288f9a21" providerId="ADAL" clId="{2BBDB41F-0529-4FFE-8C7A-2D4F80AA8F1B}" dt="2025-02-12T17:54:46.202" v="16" actId="20577"/>
      <pc:docMkLst>
        <pc:docMk/>
      </pc:docMkLst>
      <pc:sldChg chg="modSp mod">
        <pc:chgData name="Gillian Haberli" userId="5b303df6-96cc-486b-8cd4-b927288f9a21" providerId="ADAL" clId="{2BBDB41F-0529-4FFE-8C7A-2D4F80AA8F1B}" dt="2025-02-12T17:54:46.202" v="16" actId="20577"/>
        <pc:sldMkLst>
          <pc:docMk/>
          <pc:sldMk cId="0" sldId="268"/>
        </pc:sldMkLst>
        <pc:spChg chg="mod">
          <ac:chgData name="Gillian Haberli" userId="5b303df6-96cc-486b-8cd4-b927288f9a21" providerId="ADAL" clId="{2BBDB41F-0529-4FFE-8C7A-2D4F80AA8F1B}" dt="2025-02-12T17:54:46.202" v="16" actId="20577"/>
          <ac:spMkLst>
            <pc:docMk/>
            <pc:sldMk cId="0" sldId="268"/>
            <ac:spMk id="227" creationId="{00000000-0000-0000-0000-000000000000}"/>
          </ac:spMkLst>
        </pc:spChg>
      </pc:sldChg>
      <pc:sldChg chg="modSp mod">
        <pc:chgData name="Gillian Haberli" userId="5b303df6-96cc-486b-8cd4-b927288f9a21" providerId="ADAL" clId="{2BBDB41F-0529-4FFE-8C7A-2D4F80AA8F1B}" dt="2025-02-12T17:54:02.526" v="1" actId="20577"/>
        <pc:sldMkLst>
          <pc:docMk/>
          <pc:sldMk cId="1924919675" sldId="603"/>
        </pc:sldMkLst>
        <pc:spChg chg="mod">
          <ac:chgData name="Gillian Haberli" userId="5b303df6-96cc-486b-8cd4-b927288f9a21" providerId="ADAL" clId="{2BBDB41F-0529-4FFE-8C7A-2D4F80AA8F1B}" dt="2025-02-12T17:54:02.526" v="1" actId="20577"/>
          <ac:spMkLst>
            <pc:docMk/>
            <pc:sldMk cId="1924919675" sldId="603"/>
            <ac:spMk id="2" creationId="{9B9EE65C-FDFF-204D-F8C5-2098550D789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unavco.org/instrumentation/networks/status/nota/photos/CN18"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2af499e5f65_0_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 name="Google Shape;88;g2af499e5f65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89" name="Google Shape;89;g2af499e5f65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33724d6eec_5_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33724d6eec_5_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23" name="Google Shape;223;g333724d6eec_5_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33724d6eec_3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33724d6eec_3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a:t>Background image from Google Maps</a:t>
            </a:r>
            <a:endParaRPr/>
          </a:p>
          <a:p>
            <a:pPr marL="0" lvl="0" indent="0" algn="l" rtl="0">
              <a:spcBef>
                <a:spcPts val="360"/>
              </a:spcBef>
              <a:spcAft>
                <a:spcPts val="0"/>
              </a:spcAft>
              <a:buNone/>
            </a:pPr>
            <a:r>
              <a:rPr lang="en-US"/>
              <a:t>Station image from EarthScope (</a:t>
            </a:r>
            <a:r>
              <a:rPr lang="en-US" u="sng">
                <a:solidFill>
                  <a:schemeClr val="hlink"/>
                </a:solidFill>
                <a:hlinkClick r:id="rId3"/>
              </a:rPr>
              <a:t>https://www.unavco.org/instrumentation/networks/status/nota/photos/CN18</a:t>
            </a:r>
            <a:r>
              <a:rPr lang="en-US"/>
              <a:t>) </a:t>
            </a:r>
            <a:endParaRPr/>
          </a:p>
        </p:txBody>
      </p:sp>
      <p:sp>
        <p:nvSpPr>
          <p:cNvPr id="235" name="Google Shape;235;g333724d6eec_3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33724d6eec_3_2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33724d6eec_3_2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a:t>Background image from Google Maps</a:t>
            </a:r>
            <a:endParaRPr/>
          </a:p>
        </p:txBody>
      </p:sp>
      <p:sp>
        <p:nvSpPr>
          <p:cNvPr id="261" name="Google Shape;261;g333724d6eec_3_2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1cb23a4f06_3_4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1cb23a4f06_3_49: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a:t>Focal Mechanisms Explained:</a:t>
            </a:r>
            <a:endParaRPr b="1"/>
          </a:p>
          <a:p>
            <a:pPr marL="0" lvl="0" indent="0" algn="l" rtl="0">
              <a:lnSpc>
                <a:spcPct val="115000"/>
              </a:lnSpc>
              <a:spcBef>
                <a:spcPts val="400"/>
              </a:spcBef>
              <a:spcAft>
                <a:spcPts val="0"/>
              </a:spcAft>
              <a:buClr>
                <a:schemeClr val="dk1"/>
              </a:buClr>
              <a:buSzPts val="1100"/>
              <a:buFont typeface="Arial"/>
              <a:buNone/>
            </a:pPr>
            <a:r>
              <a:rPr lang="en-US"/>
              <a:t>https://www.iris.edu/hq/inclass/animation/focal_mechanisms_explained</a:t>
            </a:r>
            <a:endParaRPr/>
          </a:p>
          <a:p>
            <a:pPr marL="0" lvl="0" indent="0" algn="l" rtl="0">
              <a:spcBef>
                <a:spcPts val="360"/>
              </a:spcBef>
              <a:spcAft>
                <a:spcPts val="0"/>
              </a:spcAft>
              <a:buNone/>
            </a:pPr>
            <a:endParaRPr/>
          </a:p>
        </p:txBody>
      </p:sp>
      <p:sp>
        <p:nvSpPr>
          <p:cNvPr id="155" name="Google Shape;155;g31cb23a4f06_3_49: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9C317-5431-5E3B-EDF0-2411FD1988AD}"/>
            </a:ext>
          </a:extLst>
        </p:cNvPr>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EE0B288-099B-98AC-B068-04477F3146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38EFE18-CB7F-2BBA-A1E9-4318E572E5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https://earthquake.usgs.gov/earthquakes/eventpage/us7000pcdl/executive</a:t>
            </a:r>
            <a:endParaRPr lang="en-US" altLang="en-US" dirty="0"/>
          </a:p>
        </p:txBody>
      </p:sp>
      <p:sp>
        <p:nvSpPr>
          <p:cNvPr id="15363" name="Slide Number Placeholder 3">
            <a:extLst>
              <a:ext uri="{FF2B5EF4-FFF2-40B4-BE49-F238E27FC236}">
                <a16:creationId xmlns:a16="http://schemas.microsoft.com/office/drawing/2014/main" id="{38515427-7DE8-3D14-22BB-B6446F2AD2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15</a:t>
            </a:fld>
            <a:endParaRPr lang="en-US" altLang="en-US" sz="1300"/>
          </a:p>
        </p:txBody>
      </p:sp>
    </p:spTree>
    <p:extLst>
      <p:ext uri="{BB962C8B-B14F-4D97-AF65-F5344CB8AC3E}">
        <p14:creationId xmlns:p14="http://schemas.microsoft.com/office/powerpoint/2010/main" val="331288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dirty="0">
                <a:hlinkClick r:id="rId3"/>
              </a:rPr>
              <a:t>https://www.iris.edu/hq/inclass/animation/traveltime_curves_how_they_are_created</a:t>
            </a:r>
            <a:r>
              <a:rPr lang="en-US" dirty="0"/>
              <a:t> </a:t>
            </a:r>
            <a:endParaRPr lang="es-VE" altLang="en-US" dirty="0"/>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16</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82528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af499e5f65_0_87: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2af499e5f65_0_8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b="1">
                <a:solidFill>
                  <a:srgbClr val="434343"/>
                </a:solidFill>
                <a:latin typeface="Arial"/>
                <a:ea typeface="Arial"/>
                <a:cs typeface="Arial"/>
                <a:sym typeface="Arial"/>
              </a:rPr>
              <a:t>#1,2,3:</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solidFill>
                  <a:srgbClr val="595959"/>
                </a:solidFill>
                <a:latin typeface="Arial"/>
                <a:ea typeface="Arial"/>
                <a:cs typeface="Arial"/>
                <a:sym typeface="Arial"/>
              </a:rPr>
              <a:t>#5: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a:p>
        </p:txBody>
      </p:sp>
      <p:sp>
        <p:nvSpPr>
          <p:cNvPr id="310" name="Google Shape;310;g2af499e5f65_0_8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af499e5f65_0_95: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2af499e5f65_0_9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#1,2:</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a:solidFill>
                  <a:srgbClr val="595959"/>
                </a:solidFill>
                <a:latin typeface="Arial"/>
                <a:ea typeface="Arial"/>
                <a:cs typeface="Arial"/>
                <a:sym typeface="Arial"/>
              </a:rPr>
              <a:t>#4,6: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sz="1100">
              <a:solidFill>
                <a:srgbClr val="434343"/>
              </a:solidFill>
              <a:latin typeface="Arial"/>
              <a:ea typeface="Arial"/>
              <a:cs typeface="Arial"/>
              <a:sym typeface="Arial"/>
            </a:endParaRPr>
          </a:p>
          <a:p>
            <a:pPr marL="13716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p:txBody>
      </p:sp>
      <p:sp>
        <p:nvSpPr>
          <p:cNvPr id="319" name="Google Shape;319;g2af499e5f65_0_95: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2af499e5f65_0_103: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2af499e5f65_0_10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328" name="Google Shape;328;g2af499e5f65_0_10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2d675a8ff8a_0_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2d675a8ff8a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337" name="Google Shape;337;g2d675a8ff8a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https://earthquake.usgs.gov/earthquakes/eventpage/us7000pcdl/executive</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extLst>
      <p:ext uri="{BB962C8B-B14F-4D97-AF65-F5344CB8AC3E}">
        <p14:creationId xmlns:p14="http://schemas.microsoft.com/office/powerpoint/2010/main" val="16521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33724d6eec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7" name="Google Shape;107;g333724d6eec_0_0:notes"/>
          <p:cNvSpPr txBox="1">
            <a:spLocks noGrp="1"/>
          </p:cNvSpPr>
          <p:nvPr>
            <p:ph type="body" idx="1"/>
          </p:nvPr>
        </p:nvSpPr>
        <p:spPr>
          <a:xfrm>
            <a:off x="731838" y="4560888"/>
            <a:ext cx="5851500" cy="4319700"/>
          </a:xfrm>
          <a:prstGeom prst="rect">
            <a:avLst/>
          </a:prstGeom>
          <a:noFill/>
          <a:ln>
            <a:noFill/>
          </a:ln>
        </p:spPr>
        <p:txBody>
          <a:bodyPr spcFirstLastPara="1" wrap="square" lIns="96675" tIns="48325" rIns="96675" bIns="48325" anchor="t" anchorCtr="0">
            <a:noAutofit/>
          </a:bodyPr>
          <a:lstStyle/>
          <a:p>
            <a:pPr marL="482600" lvl="0" indent="-330200" algn="l" rtl="0">
              <a:lnSpc>
                <a:spcPct val="115000"/>
              </a:lnSpc>
              <a:spcBef>
                <a:spcPts val="360"/>
              </a:spcBef>
              <a:spcAft>
                <a:spcPts val="0"/>
              </a:spcAft>
              <a:buClr>
                <a:schemeClr val="dk1"/>
              </a:buClr>
              <a:buSzPts val="1400"/>
              <a:buChar char="●"/>
            </a:pPr>
            <a:r>
              <a:rPr lang="en-US" sz="1300" b="1">
                <a:solidFill>
                  <a:srgbClr val="1F1F1F"/>
                </a:solidFill>
                <a:latin typeface="Fredoka"/>
                <a:ea typeface="Fredoka"/>
                <a:cs typeface="Fredoka"/>
                <a:sym typeface="Fredoka"/>
              </a:rPr>
              <a:t>British Overseas Territory:</a:t>
            </a:r>
            <a:r>
              <a:rPr lang="en-US" sz="1300">
                <a:solidFill>
                  <a:srgbClr val="1F1F1F"/>
                </a:solidFill>
                <a:latin typeface="Fredoka"/>
                <a:ea typeface="Fredoka"/>
                <a:cs typeface="Fredoka"/>
                <a:sym typeface="Fredoka"/>
              </a:rPr>
              <a:t> The Cayman Islands, a trio of islands nestled in the Caribbean Sea, are a British Overseas Territory.</a:t>
            </a:r>
            <a:endParaRPr sz="130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n-US" sz="1300" b="1">
                <a:solidFill>
                  <a:srgbClr val="1F1F1F"/>
                </a:solidFill>
                <a:latin typeface="Fredoka"/>
                <a:ea typeface="Fredoka"/>
                <a:cs typeface="Fredoka"/>
                <a:sym typeface="Fredoka"/>
              </a:rPr>
              <a:t>Capital City:</a:t>
            </a:r>
            <a:r>
              <a:rPr lang="en-US" sz="1300">
                <a:solidFill>
                  <a:srgbClr val="1F1F1F"/>
                </a:solidFill>
                <a:latin typeface="Fredoka"/>
                <a:ea typeface="Fredoka"/>
                <a:cs typeface="Fredoka"/>
                <a:sym typeface="Fredoka"/>
              </a:rPr>
              <a:t> The vibrant capital city, George Town, is located on Grand Cayman, the largest of the three islands.</a:t>
            </a:r>
            <a:endParaRPr sz="1300">
              <a:solidFill>
                <a:srgbClr val="1F1F1F"/>
              </a:solidFill>
              <a:latin typeface="Fredoka"/>
              <a:ea typeface="Fredoka"/>
              <a:cs typeface="Fredoka"/>
              <a:sym typeface="Fredoka"/>
            </a:endParaRPr>
          </a:p>
          <a:p>
            <a:pPr marL="482600" lvl="0" indent="-323850" algn="l" rtl="0">
              <a:lnSpc>
                <a:spcPct val="115000"/>
              </a:lnSpc>
              <a:spcBef>
                <a:spcPts val="360"/>
              </a:spcBef>
              <a:spcAft>
                <a:spcPts val="0"/>
              </a:spcAft>
              <a:buClr>
                <a:srgbClr val="1F1F1F"/>
              </a:buClr>
              <a:buSzPts val="1300"/>
              <a:buFont typeface="Fredoka"/>
              <a:buChar char="●"/>
            </a:pPr>
            <a:r>
              <a:rPr lang="en-US" sz="1300" b="1">
                <a:solidFill>
                  <a:srgbClr val="1F1F1F"/>
                </a:solidFill>
                <a:latin typeface="Fredoka"/>
                <a:ea typeface="Fredoka"/>
                <a:cs typeface="Fredoka"/>
                <a:sym typeface="Fredoka"/>
              </a:rPr>
              <a:t>Language:</a:t>
            </a:r>
            <a:r>
              <a:rPr lang="en-US" sz="1300">
                <a:solidFill>
                  <a:srgbClr val="1F1F1F"/>
                </a:solidFill>
                <a:latin typeface="Fredoka"/>
                <a:ea typeface="Fredoka"/>
                <a:cs typeface="Fredoka"/>
                <a:sym typeface="Fredoka"/>
              </a:rPr>
              <a:t> English is the official language, making communication easy for visitors. Spanish also heard due to influx of Spanish-speakers from Central and South America.</a:t>
            </a:r>
            <a:endParaRPr sz="130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n-US" sz="1300" b="1">
                <a:solidFill>
                  <a:srgbClr val="1F1F1F"/>
                </a:solidFill>
                <a:latin typeface="Fredoka"/>
                <a:ea typeface="Fredoka"/>
                <a:cs typeface="Fredoka"/>
                <a:sym typeface="Fredoka"/>
              </a:rPr>
              <a:t>Economic Powerhouse:</a:t>
            </a:r>
            <a:r>
              <a:rPr lang="en-US" sz="1300">
                <a:solidFill>
                  <a:srgbClr val="1F1F1F"/>
                </a:solidFill>
                <a:latin typeface="Fredoka"/>
                <a:ea typeface="Fredoka"/>
                <a:cs typeface="Fredoka"/>
                <a:sym typeface="Fredoka"/>
              </a:rPr>
              <a:t> The Cayman Islands boast a thriving economy primarily driven by financial services and tourism.</a:t>
            </a:r>
            <a:endParaRPr sz="130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n-US" sz="1300" b="1">
                <a:solidFill>
                  <a:srgbClr val="1F1F1F"/>
                </a:solidFill>
                <a:latin typeface="Fredoka"/>
                <a:ea typeface="Fredoka"/>
                <a:cs typeface="Fredoka"/>
                <a:sym typeface="Fredoka"/>
              </a:rPr>
              <a:t>Historical Significance:</a:t>
            </a:r>
            <a:r>
              <a:rPr lang="en-US" sz="1300">
                <a:solidFill>
                  <a:srgbClr val="1F1F1F"/>
                </a:solidFill>
                <a:latin typeface="Fredoka"/>
                <a:ea typeface="Fredoka"/>
                <a:cs typeface="Fredoka"/>
                <a:sym typeface="Fredoka"/>
              </a:rPr>
              <a:t>  Christopher Columbus discovered the islands in 1503, naming them "Las Tortugas" due to the abundance of sea turtles.</a:t>
            </a:r>
            <a:endParaRPr sz="1300">
              <a:solidFill>
                <a:srgbClr val="1F1F1F"/>
              </a:solidFill>
              <a:latin typeface="Fredoka"/>
              <a:ea typeface="Fredoka"/>
              <a:cs typeface="Fredoka"/>
              <a:sym typeface="Fredoka"/>
            </a:endParaRPr>
          </a:p>
          <a:p>
            <a:pPr marL="482600" lvl="0" indent="-323850" algn="l" rtl="0">
              <a:lnSpc>
                <a:spcPct val="115000"/>
              </a:lnSpc>
              <a:spcBef>
                <a:spcPts val="360"/>
              </a:spcBef>
              <a:spcAft>
                <a:spcPts val="0"/>
              </a:spcAft>
              <a:buClr>
                <a:srgbClr val="1F1F1F"/>
              </a:buClr>
              <a:buSzPts val="1300"/>
              <a:buFont typeface="Fredoka"/>
              <a:buChar char="●"/>
            </a:pPr>
            <a:r>
              <a:rPr lang="en-US" sz="1300" b="1">
                <a:solidFill>
                  <a:srgbClr val="1F1F1F"/>
                </a:solidFill>
                <a:latin typeface="Fredoka"/>
                <a:ea typeface="Fredoka"/>
                <a:cs typeface="Fredoka"/>
                <a:sym typeface="Fredoka"/>
              </a:rPr>
              <a:t>Important Geology: </a:t>
            </a:r>
            <a:r>
              <a:rPr lang="en-US" sz="1300">
                <a:solidFill>
                  <a:srgbClr val="1F1F1F"/>
                </a:solidFill>
                <a:latin typeface="Fredoka"/>
                <a:ea typeface="Fredoka"/>
                <a:cs typeface="Fredoka"/>
                <a:sym typeface="Fredoka"/>
              </a:rPr>
              <a:t>The Cayman Islands are the peaks of the Cayman Ridge, a submerged mountain range that rises above the Caribbean Sea. Below them, the Cayman Trough plunges 20,000 feet deep. </a:t>
            </a:r>
            <a:endParaRPr sz="130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n-US" sz="1300" b="1">
                <a:solidFill>
                  <a:srgbClr val="1F1F1F"/>
                </a:solidFill>
                <a:latin typeface="Fredoka"/>
                <a:ea typeface="Fredoka"/>
                <a:cs typeface="Fredoka"/>
                <a:sym typeface="Fredoka"/>
              </a:rPr>
              <a:t>Hurricane Alley:</a:t>
            </a:r>
            <a:r>
              <a:rPr lang="en-US" sz="1300">
                <a:solidFill>
                  <a:srgbClr val="1F1F1F"/>
                </a:solidFill>
                <a:latin typeface="Fredoka"/>
                <a:ea typeface="Fredoka"/>
                <a:cs typeface="Fredoka"/>
                <a:sym typeface="Fredoka"/>
              </a:rPr>
              <a:t>  The islands' location in the hurricane belt means they experience a direct hit from a hurricane approximately every 2.23 years.</a:t>
            </a:r>
            <a:endParaRPr sz="1300">
              <a:solidFill>
                <a:srgbClr val="1F1F1F"/>
              </a:solidFill>
              <a:latin typeface="Fredoka"/>
              <a:ea typeface="Fredoka"/>
              <a:cs typeface="Fredoka"/>
              <a:sym typeface="Fredoka"/>
            </a:endParaRPr>
          </a:p>
          <a:p>
            <a:pPr marL="0" lvl="0" indent="0" algn="l" rtl="0">
              <a:spcBef>
                <a:spcPts val="0"/>
              </a:spcBef>
              <a:spcAft>
                <a:spcPts val="0"/>
              </a:spcAft>
              <a:buNone/>
            </a:pPr>
            <a:endParaRPr/>
          </a:p>
        </p:txBody>
      </p:sp>
      <p:sp>
        <p:nvSpPr>
          <p:cNvPr id="108" name="Google Shape;108;g333724d6eec_0_0:notes"/>
          <p:cNvSpPr txBox="1">
            <a:spLocks noGrp="1"/>
          </p:cNvSpPr>
          <p:nvPr>
            <p:ph type="sldNum" idx="12"/>
          </p:nvPr>
        </p:nvSpPr>
        <p:spPr>
          <a:xfrm>
            <a:off x="4143375" y="9120188"/>
            <a:ext cx="3170100" cy="479400"/>
          </a:xfrm>
          <a:prstGeom prst="rect">
            <a:avLst/>
          </a:prstGeom>
          <a:noFill/>
          <a:ln>
            <a:noFill/>
          </a:ln>
        </p:spPr>
        <p:txBody>
          <a:bodyPr spcFirstLastPara="1" wrap="square" lIns="96675" tIns="48325" rIns="96675"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3</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33724d6eec_0_1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 name="Google Shape;122;g333724d6eec_0_11:notes"/>
          <p:cNvSpPr txBox="1">
            <a:spLocks noGrp="1"/>
          </p:cNvSpPr>
          <p:nvPr>
            <p:ph type="body" idx="1"/>
          </p:nvPr>
        </p:nvSpPr>
        <p:spPr>
          <a:xfrm>
            <a:off x="731838" y="4560888"/>
            <a:ext cx="5851500" cy="4319700"/>
          </a:xfrm>
          <a:prstGeom prst="rect">
            <a:avLst/>
          </a:prstGeom>
          <a:noFill/>
          <a:ln>
            <a:noFill/>
          </a:ln>
        </p:spPr>
        <p:txBody>
          <a:bodyPr spcFirstLastPara="1" wrap="square" lIns="96675" tIns="48325" rIns="96675" bIns="48325" anchor="t" anchorCtr="0">
            <a:noAutofit/>
          </a:bodyPr>
          <a:lstStyle/>
          <a:p>
            <a:pPr marL="482600" lvl="0" indent="-330200" algn="l" rtl="0">
              <a:lnSpc>
                <a:spcPct val="115000"/>
              </a:lnSpc>
              <a:spcBef>
                <a:spcPts val="360"/>
              </a:spcBef>
              <a:spcAft>
                <a:spcPts val="0"/>
              </a:spcAft>
              <a:buClr>
                <a:schemeClr val="dk1"/>
              </a:buClr>
              <a:buSzPts val="1400"/>
              <a:buChar char="●"/>
            </a:pPr>
            <a:r>
              <a:rPr lang="en-US" sz="1300" b="1">
                <a:solidFill>
                  <a:srgbClr val="1F1F1F"/>
                </a:solidFill>
                <a:latin typeface="Fredoka"/>
                <a:ea typeface="Fredoka"/>
                <a:cs typeface="Fredoka"/>
                <a:sym typeface="Fredoka"/>
              </a:rPr>
              <a:t>Wildlife Encounters:</a:t>
            </a:r>
            <a:r>
              <a:rPr lang="en-US" sz="1300">
                <a:solidFill>
                  <a:srgbClr val="1F1F1F"/>
                </a:solidFill>
                <a:latin typeface="Fredoka"/>
                <a:ea typeface="Fredoka"/>
                <a:cs typeface="Fredoka"/>
                <a:sym typeface="Fredoka"/>
              </a:rPr>
              <a:t> The Cayman Islands are a haven for diverse wildlife, including the endangered blue iguana, colorful butterflies, various bat species, graceful stingrays, sea turtles, and the majestic tarpon. The surrounding waters teem with marine life, such as goose-beaked whales and the vibrant French angelfish.</a:t>
            </a:r>
            <a:endParaRPr sz="130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n-US" sz="1300" b="1">
                <a:solidFill>
                  <a:srgbClr val="1F1F1F"/>
                </a:solidFill>
                <a:latin typeface="Fredoka"/>
                <a:ea typeface="Fredoka"/>
                <a:cs typeface="Fredoka"/>
                <a:sym typeface="Fredoka"/>
              </a:rPr>
              <a:t>Hiking Adventures:</a:t>
            </a:r>
            <a:r>
              <a:rPr lang="en-US" sz="1300">
                <a:solidFill>
                  <a:srgbClr val="1F1F1F"/>
                </a:solidFill>
                <a:latin typeface="Fredoka"/>
                <a:ea typeface="Fredoka"/>
                <a:cs typeface="Fredoka"/>
                <a:sym typeface="Fredoka"/>
              </a:rPr>
              <a:t> Nature enthusiasts can explore the Mastic Trail, a scenic hiking path that winds through lush vegetation and offers glimpses of the island's unique flora and fauna.</a:t>
            </a:r>
            <a:endParaRPr sz="130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n-US" sz="1300" b="1">
                <a:solidFill>
                  <a:srgbClr val="1F1F1F"/>
                </a:solidFill>
                <a:latin typeface="Fredoka"/>
                <a:ea typeface="Fredoka"/>
                <a:cs typeface="Fredoka"/>
                <a:sym typeface="Fredoka"/>
              </a:rPr>
              <a:t>Underwater Exploration:</a:t>
            </a:r>
            <a:r>
              <a:rPr lang="en-US" sz="1300">
                <a:solidFill>
                  <a:srgbClr val="1F1F1F"/>
                </a:solidFill>
                <a:latin typeface="Fredoka"/>
                <a:ea typeface="Fredoka"/>
                <a:cs typeface="Fredoka"/>
                <a:sym typeface="Fredoka"/>
              </a:rPr>
              <a:t> The Cayman Islands are renowned for their spectacular coral reefs and numerous shipwrecks, making them a world-class destination for diving and snorkeling.</a:t>
            </a:r>
            <a:endParaRPr sz="1300">
              <a:solidFill>
                <a:srgbClr val="1F1F1F"/>
              </a:solidFill>
              <a:latin typeface="Fredoka"/>
              <a:ea typeface="Fredoka"/>
              <a:cs typeface="Fredoka"/>
              <a:sym typeface="Fredoka"/>
            </a:endParaRPr>
          </a:p>
          <a:p>
            <a:pPr marL="482600" lvl="0" indent="-330200" algn="l" rtl="0">
              <a:lnSpc>
                <a:spcPct val="115000"/>
              </a:lnSpc>
              <a:spcBef>
                <a:spcPts val="360"/>
              </a:spcBef>
              <a:spcAft>
                <a:spcPts val="0"/>
              </a:spcAft>
              <a:buClr>
                <a:schemeClr val="dk1"/>
              </a:buClr>
              <a:buSzPts val="1400"/>
              <a:buChar char="●"/>
            </a:pPr>
            <a:r>
              <a:rPr lang="en-US" sz="1300" b="1">
                <a:solidFill>
                  <a:srgbClr val="1F1F1F"/>
                </a:solidFill>
                <a:latin typeface="Fredoka"/>
                <a:ea typeface="Fredoka"/>
                <a:cs typeface="Fredoka"/>
                <a:sym typeface="Fredoka"/>
              </a:rPr>
              <a:t>Geological Marvels:</a:t>
            </a:r>
            <a:r>
              <a:rPr lang="en-US" sz="1300">
                <a:solidFill>
                  <a:srgbClr val="1F1F1F"/>
                </a:solidFill>
                <a:latin typeface="Fredoka"/>
                <a:ea typeface="Fredoka"/>
                <a:cs typeface="Fredoka"/>
                <a:sym typeface="Fredoka"/>
              </a:rPr>
              <a:t>  Visitors can marvel at the unique geological formations at Hell, explore the Crystal Caves' stunning underground chambers, witness the power of the Blowholes as they spray water high into the air and dive through mazes of underwater caverns.  (due to limestone)</a:t>
            </a:r>
            <a:endParaRPr sz="1300">
              <a:solidFill>
                <a:srgbClr val="1F1F1F"/>
              </a:solidFill>
              <a:latin typeface="Fredoka"/>
              <a:ea typeface="Fredoka"/>
              <a:cs typeface="Fredoka"/>
              <a:sym typeface="Fredoka"/>
            </a:endParaRPr>
          </a:p>
          <a:p>
            <a:pPr marL="0" lvl="0" indent="0" algn="l" rtl="0">
              <a:spcBef>
                <a:spcPts val="0"/>
              </a:spcBef>
              <a:spcAft>
                <a:spcPts val="0"/>
              </a:spcAft>
              <a:buNone/>
            </a:pPr>
            <a:endParaRPr sz="1300" b="1">
              <a:solidFill>
                <a:srgbClr val="1F1F1F"/>
              </a:solidFill>
              <a:latin typeface="Fredoka"/>
              <a:ea typeface="Fredoka"/>
              <a:cs typeface="Fredoka"/>
              <a:sym typeface="Fredoka"/>
            </a:endParaRPr>
          </a:p>
        </p:txBody>
      </p:sp>
      <p:sp>
        <p:nvSpPr>
          <p:cNvPr id="123" name="Google Shape;123;g333724d6eec_0_11:notes"/>
          <p:cNvSpPr txBox="1">
            <a:spLocks noGrp="1"/>
          </p:cNvSpPr>
          <p:nvPr>
            <p:ph type="sldNum" idx="12"/>
          </p:nvPr>
        </p:nvSpPr>
        <p:spPr>
          <a:xfrm>
            <a:off x="4143375" y="9120188"/>
            <a:ext cx="3170100" cy="479400"/>
          </a:xfrm>
          <a:prstGeom prst="rect">
            <a:avLst/>
          </a:prstGeom>
          <a:noFill/>
          <a:ln>
            <a:noFill/>
          </a:ln>
        </p:spPr>
        <p:txBody>
          <a:bodyPr spcFirstLastPara="1" wrap="square" lIns="96675" tIns="48325" rIns="96675"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af8752b0fa_0_3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2af8752b0fa_0_3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a:p>
          <a:p>
            <a:pPr marL="0" lvl="0" indent="0" algn="l" rtl="0">
              <a:lnSpc>
                <a:spcPct val="115000"/>
              </a:lnSpc>
              <a:spcBef>
                <a:spcPts val="0"/>
              </a:spcBef>
              <a:spcAft>
                <a:spcPts val="0"/>
              </a:spcAft>
              <a:buClr>
                <a:schemeClr val="dk1"/>
              </a:buClr>
              <a:buSzPts val="1100"/>
              <a:buFont typeface="Arial"/>
              <a:buNone/>
            </a:pPr>
            <a:r>
              <a:rPr lang="en-US" b="1"/>
              <a:t>Relevant animation: </a:t>
            </a:r>
            <a:endParaRPr b="1"/>
          </a:p>
          <a:p>
            <a:pPr marL="0" lvl="0" indent="0" algn="l" rtl="0">
              <a:lnSpc>
                <a:spcPct val="115000"/>
              </a:lnSpc>
              <a:spcBef>
                <a:spcPts val="0"/>
              </a:spcBef>
              <a:spcAft>
                <a:spcPts val="0"/>
              </a:spcAft>
              <a:buClr>
                <a:schemeClr val="dk1"/>
              </a:buClr>
              <a:buSzPts val="1100"/>
              <a:buFont typeface="Arial"/>
              <a:buNone/>
            </a:pPr>
            <a:r>
              <a:rPr lang="en-US"/>
              <a:t>Earthquake Intensity https://www.iris.edu/hq/inclass/animation/earthquake_intensity </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800"/>
          </a:p>
        </p:txBody>
      </p:sp>
      <p:sp>
        <p:nvSpPr>
          <p:cNvPr id="139" name="Google Shape;139;g2af8752b0fa_0_3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2af8752b0fa_0_4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2af8752b0fa_0_4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a:t>The USGS PAGER map shows the population exposed to different Modified Mercalli Intensity (MMI) levels.  MMI describes the severity of an earthquake in terms of its effect on humans and structures and is a rough measure of the amount of shaking at a given location.  </a:t>
            </a:r>
            <a:endParaRPr/>
          </a:p>
          <a:p>
            <a:pPr marL="0" lvl="0" indent="0" algn="l" rtl="0">
              <a:lnSpc>
                <a:spcPct val="115000"/>
              </a:lnSpc>
              <a:spcBef>
                <a:spcPts val="40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a:p>
        </p:txBody>
      </p:sp>
      <p:sp>
        <p:nvSpPr>
          <p:cNvPr id="149" name="Google Shape;149;g2af8752b0fa_0_4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7</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18099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C354C-7E9D-DE13-D4FB-5CB9BFE0C33E}"/>
            </a:ext>
          </a:extLst>
        </p:cNvPr>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04B23E37-5F3C-AAA5-16C2-16C06CA8750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A89425AC-94EA-C4F6-E85A-32E93433BFD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5B0B5BB3-4216-8AA6-95AF-690CEAC7C1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8</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64251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33724d6eec_5_2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33724d6eec_5_2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b="1">
                <a:latin typeface="Arial"/>
                <a:ea typeface="Arial"/>
                <a:cs typeface="Arial"/>
                <a:sym typeface="Arial"/>
              </a:rPr>
              <a:t>Global seismic hazard map: </a:t>
            </a:r>
            <a:r>
              <a:rPr lang="en-US">
                <a:latin typeface="Arial"/>
                <a:ea typeface="Arial"/>
                <a:cs typeface="Arial"/>
                <a:sym typeface="Arial"/>
              </a:rPr>
              <a:t>Giardini, D., Grünthal, G., Shedlock, K. M. and Zhang, P.: The GSHAP Global Seismic Hazard Map. Annali di Geofisica 42 (6), 1225-1228, 1999.</a:t>
            </a:r>
            <a:endParaRPr>
              <a:latin typeface="Arial"/>
              <a:ea typeface="Arial"/>
              <a:cs typeface="Arial"/>
              <a:sym typeface="Arial"/>
            </a:endParaRPr>
          </a:p>
          <a:p>
            <a:pPr marL="0" lvl="0" indent="0" algn="l" rtl="0">
              <a:lnSpc>
                <a:spcPct val="50000"/>
              </a:lnSpc>
              <a:spcBef>
                <a:spcPts val="800"/>
              </a:spcBef>
              <a:spcAft>
                <a:spcPts val="800"/>
              </a:spcAft>
              <a:buNone/>
            </a:pPr>
            <a:r>
              <a:rPr lang="en-US">
                <a:latin typeface="Arial"/>
                <a:ea typeface="Arial"/>
                <a:cs typeface="Arial"/>
                <a:sym typeface="Arial"/>
              </a:rPr>
              <a:t>Giardini, D., Grünthal, G., Shedlock, K. M. and Zhang, P.: The GSHAP Global Seismic Hazard Map. In: Lee, W., Kanamori, H., Jennings, P. and Kisslinger, C. (eds.): International Handbook of Earthquake &amp; Engineering Seismology, International Geophysics Series 81 B, Academic Press, Amsterdam, 1233-1239, 2003.</a:t>
            </a:r>
            <a:br>
              <a:rPr lang="en-US">
                <a:latin typeface="Arial"/>
                <a:ea typeface="Arial"/>
                <a:cs typeface="Arial"/>
                <a:sym typeface="Arial"/>
              </a:rPr>
            </a:br>
            <a:r>
              <a:rPr lang="en-US">
                <a:latin typeface="Arial"/>
                <a:ea typeface="Arial"/>
                <a:cs typeface="Arial"/>
                <a:sym typeface="Arial"/>
              </a:rPr>
              <a:t>Shortlink: http://www.gfz-potsdam.de/GSHAP</a:t>
            </a:r>
            <a:endParaRPr>
              <a:latin typeface="Arial"/>
              <a:ea typeface="Arial"/>
              <a:cs typeface="Arial"/>
              <a:sym typeface="Arial"/>
            </a:endParaRPr>
          </a:p>
        </p:txBody>
      </p:sp>
      <p:sp>
        <p:nvSpPr>
          <p:cNvPr id="209" name="Google Shape;209;g333724d6eec_5_2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080027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docs.google.com/document/d/1PcTLPrp1Dr1nc0jUGFi03Ni44FUhzdpY32YcFDXiM5s/copy"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docs.google.com/document/d/1iURX9H_4q2hAIZ5dB4i4jKiyrjQ3g4YZzzMcd6Ki_uE/copy" TargetMode="External"/><Relationship Id="rId5" Type="http://schemas.openxmlformats.org/officeDocument/2006/relationships/hyperlink" Target="https://docs.google.com/document/d/1YgDZjuXrINA-kcZ6mnDMXJgy3rp7xn-yuyl4Ef-_xw8/copy" TargetMode="External"/><Relationship Id="rId4" Type="http://schemas.openxmlformats.org/officeDocument/2006/relationships/hyperlink" Target="https://docs.google.com/document/d/1A9qCrAtOxL1sJrCkDwNCMBwBhRm9pw3lFP3C60hpqBE/copy" TargetMode="Externa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3.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https://youtube.com/shorts/Wn-_VPVMCQ0?feature=share" TargetMode="External"/><Relationship Id="rId5" Type="http://schemas.openxmlformats.org/officeDocument/2006/relationships/image" Target="../media/image22.jp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jp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0.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31.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hyperlink" Target="mailto:gillian.haberli@earthscope.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commons.wikimedia.org/w/index.php?curid=101732680" TargetMode="External"/><Relationship Id="rId5" Type="http://schemas.openxmlformats.org/officeDocument/2006/relationships/image" Target="../media/image13.jpg"/><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3"/>
          <p:cNvSpPr txBox="1"/>
          <p:nvPr/>
        </p:nvSpPr>
        <p:spPr>
          <a:xfrm>
            <a:off x="1233497" y="0"/>
            <a:ext cx="5670600" cy="762000"/>
          </a:xfrm>
          <a:prstGeom prst="rect">
            <a:avLst/>
          </a:prstGeom>
          <a:noFill/>
          <a:ln>
            <a:noFill/>
          </a:ln>
        </p:spPr>
        <p:txBody>
          <a:bodyPr spcFirstLastPara="1" wrap="square" lIns="91425" tIns="45700" rIns="91425" bIns="45700" anchor="ctr" anchorCtr="0">
            <a:normAutofit/>
          </a:bodyPr>
          <a:lstStyle/>
          <a:p>
            <a:pPr marL="0" marR="0" lvl="0" indent="0" algn="l" rtl="0">
              <a:spcBef>
                <a:spcPts val="0"/>
              </a:spcBef>
              <a:spcAft>
                <a:spcPts val="0"/>
              </a:spcAft>
              <a:buNone/>
            </a:pPr>
            <a:endParaRPr sz="1800">
              <a:solidFill>
                <a:srgbClr val="10478B"/>
              </a:solidFill>
              <a:latin typeface="Arial"/>
              <a:ea typeface="Arial"/>
              <a:cs typeface="Arial"/>
              <a:sym typeface="Arial"/>
            </a:endParaRPr>
          </a:p>
        </p:txBody>
      </p:sp>
      <p:sp>
        <p:nvSpPr>
          <p:cNvPr id="92" name="Google Shape;92;p13"/>
          <p:cNvSpPr txBox="1"/>
          <p:nvPr/>
        </p:nvSpPr>
        <p:spPr>
          <a:xfrm>
            <a:off x="6243675" y="100525"/>
            <a:ext cx="2826000" cy="66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200" b="1">
                <a:solidFill>
                  <a:schemeClr val="dk1"/>
                </a:solidFill>
                <a:latin typeface="Calibri"/>
                <a:ea typeface="Calibri"/>
                <a:cs typeface="Calibri"/>
                <a:sym typeface="Calibri"/>
              </a:rPr>
              <a:t>Teacher Guide</a:t>
            </a:r>
            <a:endParaRPr sz="3200" b="1">
              <a:solidFill>
                <a:schemeClr val="dk1"/>
              </a:solidFill>
              <a:latin typeface="Calibri"/>
              <a:ea typeface="Calibri"/>
              <a:cs typeface="Calibri"/>
              <a:sym typeface="Calibri"/>
            </a:endParaRPr>
          </a:p>
        </p:txBody>
      </p:sp>
      <p:sp>
        <p:nvSpPr>
          <p:cNvPr id="93" name="Google Shape;93;p13"/>
          <p:cNvSpPr txBox="1"/>
          <p:nvPr/>
        </p:nvSpPr>
        <p:spPr>
          <a:xfrm>
            <a:off x="413275" y="1049925"/>
            <a:ext cx="8410500" cy="546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b="1" i="1">
                <a:solidFill>
                  <a:schemeClr val="dk1"/>
                </a:solidFill>
              </a:rPr>
              <a:t>Welcome to Teachable Moments! Our goal is to provide timely and accurate information to develop knowledge about a newsworthy earthquake for audiences from middle school through college.</a:t>
            </a:r>
            <a:r>
              <a:rPr lang="en-US" sz="1600" b="1" i="1">
                <a:solidFill>
                  <a:schemeClr val="dk1"/>
                </a:solidFill>
                <a:latin typeface="Calibri"/>
                <a:ea typeface="Calibri"/>
                <a:cs typeface="Calibri"/>
                <a:sym typeface="Calibri"/>
              </a:rPr>
              <a:t> </a:t>
            </a:r>
            <a:r>
              <a:rPr lang="en-US" sz="1600" b="1" i="1">
                <a:solidFill>
                  <a:schemeClr val="dk1"/>
                </a:solidFill>
              </a:rPr>
              <a:t>Please use the slides to get a concise, but thorough overview of the recent earthquake and then use them as is, or customize it for your students and curriculum. </a:t>
            </a:r>
            <a:endParaRPr sz="1600" b="1" i="1">
              <a:solidFill>
                <a:schemeClr val="dk1"/>
              </a:solidFill>
            </a:endParaRPr>
          </a:p>
          <a:p>
            <a:pPr marL="0" lvl="0" indent="0" algn="l" rtl="0">
              <a:lnSpc>
                <a:spcPct val="115000"/>
              </a:lnSpc>
              <a:spcBef>
                <a:spcPts val="0"/>
              </a:spcBef>
              <a:spcAft>
                <a:spcPts val="0"/>
              </a:spcAft>
              <a:buNone/>
            </a:pPr>
            <a:r>
              <a:rPr lang="en-US" sz="1600">
                <a:solidFill>
                  <a:schemeClr val="dk1"/>
                </a:solidFill>
              </a:rPr>
              <a:t>New for the 2024-25 school year: </a:t>
            </a:r>
            <a:endParaRPr sz="1600">
              <a:solidFill>
                <a:schemeClr val="dk1"/>
              </a:solidFill>
            </a:endParaRPr>
          </a:p>
          <a:p>
            <a:pPr marL="457200" lvl="0" indent="-317500" algn="l" rtl="0">
              <a:lnSpc>
                <a:spcPct val="115000"/>
              </a:lnSpc>
              <a:spcBef>
                <a:spcPts val="1600"/>
              </a:spcBef>
              <a:spcAft>
                <a:spcPts val="0"/>
              </a:spcAft>
              <a:buSzPts val="1400"/>
              <a:buAutoNum type="arabicPeriod"/>
            </a:pPr>
            <a:r>
              <a:rPr lang="en-US" b="1">
                <a:solidFill>
                  <a:schemeClr val="dk1"/>
                </a:solidFill>
              </a:rPr>
              <a:t>Color-coding for grade levels.</a:t>
            </a:r>
            <a:r>
              <a:rPr lang="en-US" b="1">
                <a:solidFill>
                  <a:srgbClr val="434343"/>
                </a:solidFill>
              </a:rPr>
              <a:t>                    </a:t>
            </a:r>
            <a:r>
              <a:rPr lang="en-US" b="1" u="sng">
                <a:solidFill>
                  <a:schemeClr val="hlink"/>
                </a:solidFill>
                <a:hlinkClick r:id="rId3"/>
              </a:rPr>
              <a:t>middle school</a:t>
            </a:r>
            <a:r>
              <a:rPr lang="en-US" b="1">
                <a:solidFill>
                  <a:srgbClr val="434343"/>
                </a:solidFill>
              </a:rPr>
              <a:t> +                   </a:t>
            </a:r>
            <a:r>
              <a:rPr lang="en-US" b="1" u="sng">
                <a:solidFill>
                  <a:schemeClr val="hlink"/>
                </a:solidFill>
                <a:hlinkClick r:id="rId4"/>
              </a:rPr>
              <a:t>high school</a:t>
            </a:r>
            <a:r>
              <a:rPr lang="en-US" b="1">
                <a:solidFill>
                  <a:srgbClr val="434343"/>
                </a:solidFill>
              </a:rPr>
              <a:t> +  </a:t>
            </a:r>
            <a:endParaRPr b="1">
              <a:solidFill>
                <a:srgbClr val="434343"/>
              </a:solidFill>
            </a:endParaRPr>
          </a:p>
          <a:p>
            <a:pPr marL="457200" lvl="0" indent="0" algn="l" rtl="0">
              <a:lnSpc>
                <a:spcPct val="115000"/>
              </a:lnSpc>
              <a:spcBef>
                <a:spcPts val="1600"/>
              </a:spcBef>
              <a:spcAft>
                <a:spcPts val="0"/>
              </a:spcAft>
              <a:buNone/>
            </a:pPr>
            <a:r>
              <a:rPr lang="en-US" b="1">
                <a:solidFill>
                  <a:srgbClr val="434343"/>
                </a:solidFill>
              </a:rPr>
              <a:t>                                                                                                 </a:t>
            </a:r>
            <a:r>
              <a:rPr lang="en-US" b="1" u="sng">
                <a:solidFill>
                  <a:schemeClr val="hlink"/>
                </a:solidFill>
                <a:hlinkClick r:id="rId5"/>
              </a:rPr>
              <a:t>college</a:t>
            </a:r>
            <a:r>
              <a:rPr lang="en-US" b="1">
                <a:solidFill>
                  <a:srgbClr val="434343"/>
                </a:solidFill>
              </a:rPr>
              <a:t>                                              </a:t>
            </a:r>
            <a:endParaRPr b="1">
              <a:solidFill>
                <a:srgbClr val="434343"/>
              </a:solidFill>
            </a:endParaRPr>
          </a:p>
          <a:p>
            <a:pPr marL="457200" lvl="0" indent="-317500" algn="l" rtl="0">
              <a:lnSpc>
                <a:spcPct val="115000"/>
              </a:lnSpc>
              <a:spcBef>
                <a:spcPts val="1600"/>
              </a:spcBef>
              <a:spcAft>
                <a:spcPts val="0"/>
              </a:spcAft>
              <a:buClr>
                <a:schemeClr val="dk1"/>
              </a:buClr>
              <a:buSzPts val="1400"/>
              <a:buAutoNum type="arabicPeriod"/>
            </a:pPr>
            <a:r>
              <a:rPr lang="en-US" b="1">
                <a:solidFill>
                  <a:schemeClr val="dk1"/>
                </a:solidFill>
              </a:rPr>
              <a:t>Check out the new Slide Guide: Slides or pdf that will guide your students through the slide deck:       </a:t>
            </a:r>
            <a:r>
              <a:rPr lang="en-US">
                <a:solidFill>
                  <a:schemeClr val="dk1"/>
                </a:solidFill>
              </a:rPr>
              <a:t>middle school pdf           high school pdf                   college pdf</a:t>
            </a:r>
            <a:endParaRPr>
              <a:solidFill>
                <a:schemeClr val="dk1"/>
              </a:solidFill>
            </a:endParaRPr>
          </a:p>
          <a:p>
            <a:pPr marL="457200" lvl="0" indent="-317500" algn="l" rtl="0">
              <a:lnSpc>
                <a:spcPct val="115000"/>
              </a:lnSpc>
              <a:spcBef>
                <a:spcPts val="1000"/>
              </a:spcBef>
              <a:spcAft>
                <a:spcPts val="0"/>
              </a:spcAft>
              <a:buClr>
                <a:schemeClr val="dk1"/>
              </a:buClr>
              <a:buSzPts val="1400"/>
              <a:buAutoNum type="arabicPeriod"/>
            </a:pPr>
            <a:r>
              <a:rPr lang="en-US" b="1">
                <a:solidFill>
                  <a:schemeClr val="dk1"/>
                </a:solidFill>
              </a:rPr>
              <a:t>New Geography slide(s): A quick hit about the city or area that gives you cross-curricular connections: </a:t>
            </a:r>
            <a:r>
              <a:rPr lang="en-US">
                <a:solidFill>
                  <a:schemeClr val="dk1"/>
                </a:solidFill>
              </a:rPr>
              <a:t>geography, physics, chemistry, biology, environmental science or even history.</a:t>
            </a:r>
            <a:endParaRPr>
              <a:solidFill>
                <a:schemeClr val="dk1"/>
              </a:solidFill>
            </a:endParaRPr>
          </a:p>
          <a:p>
            <a:pPr marL="457200" lvl="0" indent="-317500" algn="l" rtl="0">
              <a:lnSpc>
                <a:spcPct val="115000"/>
              </a:lnSpc>
              <a:spcBef>
                <a:spcPts val="1000"/>
              </a:spcBef>
              <a:spcAft>
                <a:spcPts val="0"/>
              </a:spcAft>
              <a:buClr>
                <a:schemeClr val="dk1"/>
              </a:buClr>
              <a:buSzPts val="1400"/>
              <a:buAutoNum type="arabicPeriod"/>
            </a:pPr>
            <a:r>
              <a:rPr lang="en-US" b="1">
                <a:solidFill>
                  <a:schemeClr val="dk1"/>
                </a:solidFill>
              </a:rPr>
              <a:t>NGSS Connections linked to questions in the Slide Guide are located in the notes sections below each slide guide.</a:t>
            </a:r>
            <a:endParaRPr b="1">
              <a:solidFill>
                <a:schemeClr val="dk1"/>
              </a:solidFill>
            </a:endParaRPr>
          </a:p>
          <a:p>
            <a:pPr marL="457200" lvl="0" indent="-317500" algn="l" rtl="0">
              <a:lnSpc>
                <a:spcPct val="115000"/>
              </a:lnSpc>
              <a:spcBef>
                <a:spcPts val="1600"/>
              </a:spcBef>
              <a:spcAft>
                <a:spcPts val="1000"/>
              </a:spcAft>
              <a:buClr>
                <a:schemeClr val="dk1"/>
              </a:buClr>
              <a:buSzPts val="1400"/>
              <a:buAutoNum type="arabicPeriod"/>
            </a:pPr>
            <a:r>
              <a:rPr lang="en-US" b="1">
                <a:solidFill>
                  <a:schemeClr val="dk1"/>
                </a:solidFill>
              </a:rPr>
              <a:t>Fill in the blank </a:t>
            </a:r>
            <a:r>
              <a:rPr lang="en-US" b="1" u="sng">
                <a:solidFill>
                  <a:schemeClr val="hlink"/>
                </a:solidFill>
                <a:hlinkClick r:id="rId6"/>
              </a:rPr>
              <a:t>sub-plans</a:t>
            </a:r>
            <a:r>
              <a:rPr lang="en-US" b="1">
                <a:solidFill>
                  <a:schemeClr val="dk1"/>
                </a:solidFill>
              </a:rPr>
              <a:t>: </a:t>
            </a:r>
            <a:r>
              <a:rPr lang="en-US">
                <a:solidFill>
                  <a:schemeClr val="dk1"/>
                </a:solidFill>
              </a:rPr>
              <a:t>The first two pages can be completed and used all year (hint: sheet protector). The rest are for you to modify or fill-in to customize your sub-plans to fit what you’re doing.</a:t>
            </a:r>
            <a:endParaRPr>
              <a:solidFill>
                <a:schemeClr val="dk1"/>
              </a:solidFill>
            </a:endParaRPr>
          </a:p>
        </p:txBody>
      </p:sp>
      <p:pic>
        <p:nvPicPr>
          <p:cNvPr id="94" name="Google Shape;94;p13"/>
          <p:cNvPicPr preferRelativeResize="0"/>
          <p:nvPr/>
        </p:nvPicPr>
        <p:blipFill>
          <a:blip r:embed="rId7">
            <a:alphaModFix/>
          </a:blip>
          <a:stretch>
            <a:fillRect/>
          </a:stretch>
        </p:blipFill>
        <p:spPr>
          <a:xfrm>
            <a:off x="3655600" y="2840238"/>
            <a:ext cx="676275" cy="381000"/>
          </a:xfrm>
          <a:prstGeom prst="rect">
            <a:avLst/>
          </a:prstGeom>
          <a:noFill/>
          <a:ln>
            <a:noFill/>
          </a:ln>
        </p:spPr>
      </p:pic>
      <p:pic>
        <p:nvPicPr>
          <p:cNvPr id="95" name="Google Shape;95;p13"/>
          <p:cNvPicPr preferRelativeResize="0"/>
          <p:nvPr/>
        </p:nvPicPr>
        <p:blipFill>
          <a:blip r:embed="rId8">
            <a:alphaModFix/>
          </a:blip>
          <a:stretch>
            <a:fillRect/>
          </a:stretch>
        </p:blipFill>
        <p:spPr>
          <a:xfrm>
            <a:off x="6008375" y="2840250"/>
            <a:ext cx="695325" cy="381000"/>
          </a:xfrm>
          <a:prstGeom prst="rect">
            <a:avLst/>
          </a:prstGeom>
          <a:noFill/>
          <a:ln>
            <a:noFill/>
          </a:ln>
        </p:spPr>
      </p:pic>
      <p:pic>
        <p:nvPicPr>
          <p:cNvPr id="96" name="Google Shape;96;p13"/>
          <p:cNvPicPr preferRelativeResize="0"/>
          <p:nvPr/>
        </p:nvPicPr>
        <p:blipFill>
          <a:blip r:embed="rId9">
            <a:alphaModFix/>
          </a:blip>
          <a:stretch>
            <a:fillRect/>
          </a:stretch>
        </p:blipFill>
        <p:spPr>
          <a:xfrm>
            <a:off x="5017663" y="3233725"/>
            <a:ext cx="676275" cy="3905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4"/>
          <p:cNvSpPr txBox="1"/>
          <p:nvPr/>
        </p:nvSpPr>
        <p:spPr>
          <a:xfrm>
            <a:off x="356450" y="1213600"/>
            <a:ext cx="2118300" cy="551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a:t>Seismic hazard in the western Caribbean is significant along the boundary between the North American and Caribbean plates, where shallow earthquakes are common. Additionally, the subduction zone off Central America’s west coast creates another zone of high hazard. Fortunately, the February 8 earthquake struck a remote area, far from population centers.</a:t>
            </a:r>
            <a:endParaRPr sz="1600">
              <a:solidFill>
                <a:srgbClr val="000000"/>
              </a:solidFill>
            </a:endParaRPr>
          </a:p>
        </p:txBody>
      </p:sp>
      <p:pic>
        <p:nvPicPr>
          <p:cNvPr id="212" name="Google Shape;212;p24"/>
          <p:cNvPicPr preferRelativeResize="0"/>
          <p:nvPr/>
        </p:nvPicPr>
        <p:blipFill>
          <a:blip r:embed="rId3">
            <a:alphaModFix/>
          </a:blip>
          <a:stretch>
            <a:fillRect/>
          </a:stretch>
        </p:blipFill>
        <p:spPr>
          <a:xfrm>
            <a:off x="2401351" y="1456800"/>
            <a:ext cx="6923873" cy="5088100"/>
          </a:xfrm>
          <a:prstGeom prst="rect">
            <a:avLst/>
          </a:prstGeom>
          <a:noFill/>
          <a:ln>
            <a:noFill/>
          </a:ln>
        </p:spPr>
      </p:pic>
      <p:sp>
        <p:nvSpPr>
          <p:cNvPr id="213" name="Google Shape;213;p24"/>
          <p:cNvSpPr txBox="1"/>
          <p:nvPr/>
        </p:nvSpPr>
        <p:spPr>
          <a:xfrm>
            <a:off x="2894200" y="1219250"/>
            <a:ext cx="5841000" cy="62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600" b="1">
                <a:solidFill>
                  <a:schemeClr val="dk1"/>
                </a:solidFill>
              </a:rPr>
              <a:t>Seismic Hazard Map of Western Caribbean</a:t>
            </a:r>
            <a:endParaRPr sz="1600" b="1">
              <a:solidFill>
                <a:schemeClr val="dk1"/>
              </a:solidFill>
            </a:endParaRPr>
          </a:p>
        </p:txBody>
      </p:sp>
      <p:sp>
        <p:nvSpPr>
          <p:cNvPr id="215" name="Google Shape;215;p24"/>
          <p:cNvSpPr txBox="1"/>
          <p:nvPr/>
        </p:nvSpPr>
        <p:spPr>
          <a:xfrm>
            <a:off x="5264075" y="4370725"/>
            <a:ext cx="2118300" cy="62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a:solidFill>
                  <a:schemeClr val="lt1"/>
                </a:solidFill>
                <a:highlight>
                  <a:srgbClr val="1F1F1F"/>
                </a:highlight>
              </a:rPr>
              <a:t>Caribbean Plate</a:t>
            </a:r>
            <a:endParaRPr b="1">
              <a:solidFill>
                <a:schemeClr val="lt1"/>
              </a:solidFill>
              <a:highlight>
                <a:srgbClr val="1F1F1F"/>
              </a:highlight>
            </a:endParaRPr>
          </a:p>
        </p:txBody>
      </p:sp>
      <p:sp>
        <p:nvSpPr>
          <p:cNvPr id="216" name="Google Shape;216;p24"/>
          <p:cNvSpPr txBox="1"/>
          <p:nvPr/>
        </p:nvSpPr>
        <p:spPr>
          <a:xfrm>
            <a:off x="3245825" y="2291713"/>
            <a:ext cx="2118300" cy="62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a:solidFill>
                  <a:schemeClr val="lt1"/>
                </a:solidFill>
                <a:highlight>
                  <a:srgbClr val="1F1F1F"/>
                </a:highlight>
              </a:rPr>
              <a:t>North American</a:t>
            </a:r>
            <a:endParaRPr b="1">
              <a:solidFill>
                <a:schemeClr val="lt1"/>
              </a:solidFill>
              <a:highlight>
                <a:srgbClr val="1F1F1F"/>
              </a:highlight>
            </a:endParaRPr>
          </a:p>
          <a:p>
            <a:pPr marL="0" lvl="0" indent="0" algn="ctr" rtl="0">
              <a:spcBef>
                <a:spcPts val="0"/>
              </a:spcBef>
              <a:spcAft>
                <a:spcPts val="0"/>
              </a:spcAft>
              <a:buNone/>
            </a:pPr>
            <a:r>
              <a:rPr lang="en-US" b="1">
                <a:solidFill>
                  <a:schemeClr val="lt1"/>
                </a:solidFill>
                <a:highlight>
                  <a:srgbClr val="1F1F1F"/>
                </a:highlight>
              </a:rPr>
              <a:t>Plate</a:t>
            </a:r>
            <a:endParaRPr b="1">
              <a:solidFill>
                <a:schemeClr val="lt1"/>
              </a:solidFill>
              <a:highlight>
                <a:srgbClr val="1F1F1F"/>
              </a:highlight>
            </a:endParaRPr>
          </a:p>
        </p:txBody>
      </p:sp>
      <p:sp>
        <p:nvSpPr>
          <p:cNvPr id="217" name="Google Shape;217;p24"/>
          <p:cNvSpPr txBox="1"/>
          <p:nvPr/>
        </p:nvSpPr>
        <p:spPr>
          <a:xfrm>
            <a:off x="7524225" y="6405000"/>
            <a:ext cx="1368000" cy="41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b="1">
                <a:solidFill>
                  <a:schemeClr val="dk1"/>
                </a:solidFill>
              </a:rPr>
              <a:t>High hazard</a:t>
            </a:r>
            <a:endParaRPr sz="1200" b="1">
              <a:solidFill>
                <a:schemeClr val="dk1"/>
              </a:solidFill>
            </a:endParaRPr>
          </a:p>
        </p:txBody>
      </p:sp>
      <p:sp>
        <p:nvSpPr>
          <p:cNvPr id="218" name="Google Shape;218;p24"/>
          <p:cNvSpPr txBox="1"/>
          <p:nvPr/>
        </p:nvSpPr>
        <p:spPr>
          <a:xfrm>
            <a:off x="3620975" y="6405000"/>
            <a:ext cx="1368000" cy="41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b="1">
                <a:solidFill>
                  <a:schemeClr val="dk1"/>
                </a:solidFill>
              </a:rPr>
              <a:t>Low hazard</a:t>
            </a:r>
            <a:endParaRPr sz="1200" b="1">
              <a:solidFill>
                <a:schemeClr val="dk1"/>
              </a:solidFill>
            </a:endParaRPr>
          </a:p>
        </p:txBody>
      </p:sp>
      <p:sp>
        <p:nvSpPr>
          <p:cNvPr id="219" name="Google Shape;219;p24"/>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Title 1">
            <a:extLst>
              <a:ext uri="{FF2B5EF4-FFF2-40B4-BE49-F238E27FC236}">
                <a16:creationId xmlns:a16="http://schemas.microsoft.com/office/drawing/2014/main" id="{2E910909-1F98-97FF-B1AF-0076AB822E48}"/>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Google Shape;225;p25"/>
          <p:cNvPicPr preferRelativeResize="0"/>
          <p:nvPr/>
        </p:nvPicPr>
        <p:blipFill>
          <a:blip r:embed="rId5">
            <a:alphaModFix/>
          </a:blip>
          <a:stretch>
            <a:fillRect/>
          </a:stretch>
        </p:blipFill>
        <p:spPr>
          <a:xfrm>
            <a:off x="341100" y="3881151"/>
            <a:ext cx="2259475" cy="2976850"/>
          </a:xfrm>
          <a:prstGeom prst="rect">
            <a:avLst/>
          </a:prstGeom>
          <a:noFill/>
          <a:ln>
            <a:noFill/>
          </a:ln>
        </p:spPr>
      </p:pic>
      <p:sp>
        <p:nvSpPr>
          <p:cNvPr id="226" name="Google Shape;226;p25"/>
          <p:cNvSpPr txBox="1"/>
          <p:nvPr/>
        </p:nvSpPr>
        <p:spPr>
          <a:xfrm>
            <a:off x="2646588" y="5473750"/>
            <a:ext cx="2946600" cy="81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solidFill>
                  <a:schemeClr val="dk1"/>
                </a:solidFill>
              </a:rPr>
              <a:t>Tsunami evacuation route sign, old San Juan, Puerto Rico </a:t>
            </a:r>
            <a:endParaRPr i="1">
              <a:solidFill>
                <a:schemeClr val="dk1"/>
              </a:solidFill>
            </a:endParaRPr>
          </a:p>
          <a:p>
            <a:pPr marL="0" lvl="0" indent="0" algn="l" rtl="0">
              <a:spcBef>
                <a:spcPts val="0"/>
              </a:spcBef>
              <a:spcAft>
                <a:spcPts val="0"/>
              </a:spcAft>
              <a:buNone/>
            </a:pPr>
            <a:r>
              <a:rPr lang="en-US" i="1">
                <a:solidFill>
                  <a:schemeClr val="dk1"/>
                </a:solidFill>
              </a:rPr>
              <a:t>Image from NOAA</a:t>
            </a:r>
            <a:endParaRPr i="1">
              <a:solidFill>
                <a:schemeClr val="dk1"/>
              </a:solidFill>
            </a:endParaRPr>
          </a:p>
        </p:txBody>
      </p:sp>
      <p:sp>
        <p:nvSpPr>
          <p:cNvPr id="227" name="Google Shape;227;p25"/>
          <p:cNvSpPr txBox="1"/>
          <p:nvPr/>
        </p:nvSpPr>
        <p:spPr>
          <a:xfrm>
            <a:off x="387900" y="1003875"/>
            <a:ext cx="5452800" cy="287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t>A tsunami advisory was initially issued for Puerto Rico and the Virgin Islands, with a tsunami threat also issued for coastlines along the Caribbean Sea. These warnings were later canceled.</a:t>
            </a:r>
            <a:endParaRPr sz="1600" dirty="0"/>
          </a:p>
          <a:p>
            <a:pPr marL="0" lvl="0" indent="0" algn="l" rtl="0">
              <a:spcBef>
                <a:spcPts val="0"/>
              </a:spcBef>
              <a:spcAft>
                <a:spcPts val="0"/>
              </a:spcAft>
              <a:buNone/>
            </a:pPr>
            <a:endParaRPr sz="1600" dirty="0"/>
          </a:p>
          <a:p>
            <a:pPr marL="0" lvl="0" indent="0" algn="l" rtl="0">
              <a:spcBef>
                <a:spcPts val="0"/>
              </a:spcBef>
              <a:spcAft>
                <a:spcPts val="0"/>
              </a:spcAft>
              <a:buNone/>
            </a:pPr>
            <a:r>
              <a:rPr lang="en-US" sz="1600" dirty="0"/>
              <a:t>Tsunamis are typically triggered by vertical displacement of the seafloor during earthquakes. Although this earthquake was large and occurred beneath the seafloor, its horizontal motion did not generate such displacement. However, horizontal-motion earthquakes can still cause underwater landslides, which may lead to tsunamis.</a:t>
            </a:r>
            <a:endParaRPr sz="1600" dirty="0"/>
          </a:p>
        </p:txBody>
      </p:sp>
      <p:sp>
        <p:nvSpPr>
          <p:cNvPr id="228" name="Google Shape;228;p25"/>
          <p:cNvSpPr txBox="1"/>
          <p:nvPr/>
        </p:nvSpPr>
        <p:spPr>
          <a:xfrm>
            <a:off x="5593200" y="6211450"/>
            <a:ext cx="3493500" cy="5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i="1">
                <a:solidFill>
                  <a:srgbClr val="000000"/>
                </a:solidFill>
              </a:rPr>
              <a:t>Video: </a:t>
            </a:r>
            <a:r>
              <a:rPr lang="en-US" i="1" u="sng">
                <a:solidFill>
                  <a:srgbClr val="0000FF"/>
                </a:solidFill>
                <a:hlinkClick r:id="rId6">
                  <a:extLst>
                    <a:ext uri="{A12FA001-AC4F-418D-AE19-62706E023703}">
                      <ahyp:hlinkClr xmlns:ahyp="http://schemas.microsoft.com/office/drawing/2018/hyperlinkcolor" val="tx"/>
                    </a:ext>
                  </a:extLst>
                </a:hlinkClick>
              </a:rPr>
              <a:t>Why do some earthquakes produce tsunamis while others don't?</a:t>
            </a:r>
            <a:endParaRPr i="1">
              <a:solidFill>
                <a:srgbClr val="000000"/>
              </a:solidFill>
            </a:endParaRPr>
          </a:p>
          <a:p>
            <a:pPr marL="0" lvl="0" indent="0" algn="l" rtl="0">
              <a:spcBef>
                <a:spcPts val="0"/>
              </a:spcBef>
              <a:spcAft>
                <a:spcPts val="0"/>
              </a:spcAft>
              <a:buNone/>
            </a:pPr>
            <a:endParaRPr i="1">
              <a:solidFill>
                <a:srgbClr val="000000"/>
              </a:solidFill>
            </a:endParaRPr>
          </a:p>
        </p:txBody>
      </p:sp>
      <p:sp>
        <p:nvSpPr>
          <p:cNvPr id="231" name="Google Shape;231;p25"/>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pic>
        <p:nvPicPr>
          <p:cNvPr id="2" name="TsunamiTikTok">
            <a:hlinkClick r:id="" action="ppaction://media"/>
            <a:extLst>
              <a:ext uri="{FF2B5EF4-FFF2-40B4-BE49-F238E27FC236}">
                <a16:creationId xmlns:a16="http://schemas.microsoft.com/office/drawing/2014/main" id="{5503E0BC-8A27-2873-40C1-392D847E11A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792997" y="762000"/>
            <a:ext cx="2963103" cy="5267739"/>
          </a:xfrm>
          <a:prstGeom prst="rect">
            <a:avLst/>
          </a:prstGeom>
        </p:spPr>
      </p:pic>
      <p:sp>
        <p:nvSpPr>
          <p:cNvPr id="3" name="Title 1">
            <a:extLst>
              <a:ext uri="{FF2B5EF4-FFF2-40B4-BE49-F238E27FC236}">
                <a16:creationId xmlns:a16="http://schemas.microsoft.com/office/drawing/2014/main" id="{8D6DCD92-C069-C11A-F33D-8B72EDCECB6B}"/>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5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6"/>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pic>
        <p:nvPicPr>
          <p:cNvPr id="238" name="Google Shape;238;p26"/>
          <p:cNvPicPr preferRelativeResize="0"/>
          <p:nvPr/>
        </p:nvPicPr>
        <p:blipFill rotWithShape="1">
          <a:blip r:embed="rId3">
            <a:alphaModFix/>
          </a:blip>
          <a:srcRect l="11874" t="18362" r="4909" b="1348"/>
          <a:stretch/>
        </p:blipFill>
        <p:spPr>
          <a:xfrm>
            <a:off x="3937425" y="3071200"/>
            <a:ext cx="5127501" cy="3722301"/>
          </a:xfrm>
          <a:prstGeom prst="rect">
            <a:avLst/>
          </a:prstGeom>
          <a:noFill/>
          <a:ln>
            <a:noFill/>
          </a:ln>
        </p:spPr>
      </p:pic>
      <p:sp>
        <p:nvSpPr>
          <p:cNvPr id="239" name="Google Shape;239;p26"/>
          <p:cNvSpPr txBox="1"/>
          <p:nvPr/>
        </p:nvSpPr>
        <p:spPr>
          <a:xfrm>
            <a:off x="351750" y="1189350"/>
            <a:ext cx="3420900" cy="5495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solidFill>
                  <a:srgbClr val="000000"/>
                </a:solidFill>
              </a:rPr>
              <a:t>One of the ways we know the rates of plate motion is from GPS stations.</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GPS stations receive signals from satellites and use the time offset between when the signal leaves the satellite and when it arrives at the station to determine distance. If a station receives signals from 4 or more stations, it is able to determine its location (6 or more satellites is much better).</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This is the same way GPS works in phones and other devices but the high-precision stations can determine location within millimeters (&lt;¼ inch) rather than 5-10 meters (15-30 feet).</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Over time, changing locations allow scientists to determine station movement from plate tectonics, which are shown as vectors (arrows).</a:t>
            </a:r>
            <a:endParaRPr sz="1500">
              <a:solidFill>
                <a:srgbClr val="000000"/>
              </a:solidFill>
            </a:endParaRPr>
          </a:p>
        </p:txBody>
      </p:sp>
      <p:cxnSp>
        <p:nvCxnSpPr>
          <p:cNvPr id="241" name="Google Shape;241;p26"/>
          <p:cNvCxnSpPr>
            <a:endCxn id="242" idx="2"/>
          </p:cNvCxnSpPr>
          <p:nvPr/>
        </p:nvCxnSpPr>
        <p:spPr>
          <a:xfrm rot="10800000" flipH="1">
            <a:off x="5852038" y="3162176"/>
            <a:ext cx="599400" cy="1479600"/>
          </a:xfrm>
          <a:prstGeom prst="straightConnector1">
            <a:avLst/>
          </a:prstGeom>
          <a:noFill/>
          <a:ln w="19050" cap="flat" cmpd="sng">
            <a:solidFill>
              <a:srgbClr val="9900FF"/>
            </a:solidFill>
            <a:prstDash val="solid"/>
            <a:round/>
            <a:headEnd type="none" w="med" len="med"/>
            <a:tailEnd type="none" w="med" len="med"/>
          </a:ln>
        </p:spPr>
      </p:cxnSp>
      <p:sp>
        <p:nvSpPr>
          <p:cNvPr id="243" name="Google Shape;243;p26"/>
          <p:cNvSpPr txBox="1"/>
          <p:nvPr/>
        </p:nvSpPr>
        <p:spPr>
          <a:xfrm>
            <a:off x="3913000" y="6183100"/>
            <a:ext cx="1472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chemeClr val="dk1"/>
                </a:solidFill>
                <a:latin typeface="Calibri"/>
                <a:ea typeface="Calibri"/>
                <a:cs typeface="Calibri"/>
                <a:sym typeface="Calibri"/>
              </a:rPr>
              <a:t>GPS motion key</a:t>
            </a:r>
            <a:endParaRPr sz="1100" b="1">
              <a:solidFill>
                <a:schemeClr val="dk1"/>
              </a:solidFill>
              <a:latin typeface="Calibri"/>
              <a:ea typeface="Calibri"/>
              <a:cs typeface="Calibri"/>
              <a:sym typeface="Calibri"/>
            </a:endParaRPr>
          </a:p>
          <a:p>
            <a:pPr marL="0" lvl="0" indent="0" algn="l" rtl="0">
              <a:spcBef>
                <a:spcPts val="0"/>
              </a:spcBef>
              <a:spcAft>
                <a:spcPts val="0"/>
              </a:spcAft>
              <a:buNone/>
            </a:pPr>
            <a:r>
              <a:rPr lang="en-US" sz="1100" b="1">
                <a:solidFill>
                  <a:schemeClr val="dk1"/>
                </a:solidFill>
                <a:latin typeface="Calibri"/>
                <a:ea typeface="Calibri"/>
                <a:cs typeface="Calibri"/>
                <a:sym typeface="Calibri"/>
              </a:rPr>
              <a:t>2.5 cm/yr (~1 inch/yr)</a:t>
            </a:r>
            <a:endParaRPr sz="1100" b="1">
              <a:solidFill>
                <a:schemeClr val="dk1"/>
              </a:solidFill>
              <a:latin typeface="Calibri"/>
              <a:ea typeface="Calibri"/>
              <a:cs typeface="Calibri"/>
              <a:sym typeface="Calibri"/>
            </a:endParaRPr>
          </a:p>
        </p:txBody>
      </p:sp>
      <p:cxnSp>
        <p:nvCxnSpPr>
          <p:cNvPr id="244" name="Google Shape;244;p26"/>
          <p:cNvCxnSpPr/>
          <p:nvPr/>
        </p:nvCxnSpPr>
        <p:spPr>
          <a:xfrm rot="10800000" flipH="1">
            <a:off x="4034343" y="6669638"/>
            <a:ext cx="612600" cy="5700"/>
          </a:xfrm>
          <a:prstGeom prst="straightConnector1">
            <a:avLst/>
          </a:prstGeom>
          <a:noFill/>
          <a:ln w="19050" cap="flat" cmpd="sng">
            <a:solidFill>
              <a:schemeClr val="dk1"/>
            </a:solidFill>
            <a:prstDash val="solid"/>
            <a:round/>
            <a:headEnd type="none" w="med" len="med"/>
            <a:tailEnd type="stealth" w="med" len="med"/>
          </a:ln>
        </p:spPr>
      </p:cxnSp>
      <p:sp>
        <p:nvSpPr>
          <p:cNvPr id="245" name="Google Shape;245;p26"/>
          <p:cNvSpPr/>
          <p:nvPr/>
        </p:nvSpPr>
        <p:spPr>
          <a:xfrm rot="4360005">
            <a:off x="6565313" y="5172532"/>
            <a:ext cx="148022" cy="692685"/>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46" name="Google Shape;246;p26"/>
          <p:cNvSpPr txBox="1"/>
          <p:nvPr/>
        </p:nvSpPr>
        <p:spPr>
          <a:xfrm>
            <a:off x="6529225" y="4880525"/>
            <a:ext cx="9069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chemeClr val="lt1"/>
                </a:solidFill>
                <a:latin typeface="Calibri"/>
                <a:ea typeface="Calibri"/>
                <a:cs typeface="Calibri"/>
                <a:sym typeface="Calibri"/>
              </a:rPr>
              <a:t>faster movement</a:t>
            </a:r>
            <a:endParaRPr sz="1100" b="1">
              <a:solidFill>
                <a:schemeClr val="lt1"/>
              </a:solidFill>
              <a:latin typeface="Calibri"/>
              <a:ea typeface="Calibri"/>
              <a:cs typeface="Calibri"/>
              <a:sym typeface="Calibri"/>
            </a:endParaRPr>
          </a:p>
        </p:txBody>
      </p:sp>
      <p:sp>
        <p:nvSpPr>
          <p:cNvPr id="247" name="Google Shape;247;p26"/>
          <p:cNvSpPr/>
          <p:nvPr/>
        </p:nvSpPr>
        <p:spPr>
          <a:xfrm>
            <a:off x="6029775" y="4475275"/>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48" name="Google Shape;248;p26"/>
          <p:cNvSpPr txBox="1"/>
          <p:nvPr/>
        </p:nvSpPr>
        <p:spPr>
          <a:xfrm>
            <a:off x="6340112" y="3595550"/>
            <a:ext cx="8574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chemeClr val="lt1"/>
                </a:solidFill>
                <a:latin typeface="Calibri"/>
                <a:ea typeface="Calibri"/>
                <a:cs typeface="Calibri"/>
                <a:sym typeface="Calibri"/>
              </a:rPr>
              <a:t>slower movement</a:t>
            </a:r>
            <a:endParaRPr sz="1100" b="1">
              <a:solidFill>
                <a:schemeClr val="lt1"/>
              </a:solidFill>
              <a:latin typeface="Calibri"/>
              <a:ea typeface="Calibri"/>
              <a:cs typeface="Calibri"/>
              <a:sym typeface="Calibri"/>
            </a:endParaRPr>
          </a:p>
        </p:txBody>
      </p:sp>
      <p:pic>
        <p:nvPicPr>
          <p:cNvPr id="242" name="Google Shape;242;p26"/>
          <p:cNvPicPr preferRelativeResize="0"/>
          <p:nvPr/>
        </p:nvPicPr>
        <p:blipFill>
          <a:blip r:embed="rId4">
            <a:alphaModFix/>
          </a:blip>
          <a:stretch>
            <a:fillRect/>
          </a:stretch>
        </p:blipFill>
        <p:spPr>
          <a:xfrm>
            <a:off x="5794200" y="1409550"/>
            <a:ext cx="1314475" cy="1752626"/>
          </a:xfrm>
          <a:prstGeom prst="rect">
            <a:avLst/>
          </a:prstGeom>
          <a:noFill/>
          <a:ln w="19050" cap="flat" cmpd="sng">
            <a:solidFill>
              <a:srgbClr val="9900FF"/>
            </a:solidFill>
            <a:prstDash val="solid"/>
            <a:round/>
            <a:headEnd type="none" w="sm" len="sm"/>
            <a:tailEnd type="none" w="sm" len="sm"/>
          </a:ln>
        </p:spPr>
      </p:pic>
      <p:pic>
        <p:nvPicPr>
          <p:cNvPr id="249" name="Google Shape;249;p26"/>
          <p:cNvPicPr preferRelativeResize="0"/>
          <p:nvPr/>
        </p:nvPicPr>
        <p:blipFill>
          <a:blip r:embed="rId5">
            <a:alphaModFix/>
          </a:blip>
          <a:stretch>
            <a:fillRect/>
          </a:stretch>
        </p:blipFill>
        <p:spPr>
          <a:xfrm rot="330050">
            <a:off x="8410930" y="388864"/>
            <a:ext cx="492311" cy="493994"/>
          </a:xfrm>
          <a:prstGeom prst="rect">
            <a:avLst/>
          </a:prstGeom>
          <a:noFill/>
          <a:ln>
            <a:noFill/>
          </a:ln>
        </p:spPr>
      </p:pic>
      <p:pic>
        <p:nvPicPr>
          <p:cNvPr id="250" name="Google Shape;250;p26"/>
          <p:cNvPicPr preferRelativeResize="0"/>
          <p:nvPr/>
        </p:nvPicPr>
        <p:blipFill>
          <a:blip r:embed="rId5">
            <a:alphaModFix/>
          </a:blip>
          <a:stretch>
            <a:fillRect/>
          </a:stretch>
        </p:blipFill>
        <p:spPr>
          <a:xfrm rot="-4872204">
            <a:off x="5529443" y="735987"/>
            <a:ext cx="492309" cy="493997"/>
          </a:xfrm>
          <a:prstGeom prst="rect">
            <a:avLst/>
          </a:prstGeom>
          <a:noFill/>
          <a:ln>
            <a:noFill/>
          </a:ln>
        </p:spPr>
      </p:pic>
      <p:pic>
        <p:nvPicPr>
          <p:cNvPr id="251" name="Google Shape;251;p26"/>
          <p:cNvPicPr preferRelativeResize="0"/>
          <p:nvPr/>
        </p:nvPicPr>
        <p:blipFill>
          <a:blip r:embed="rId5">
            <a:alphaModFix/>
          </a:blip>
          <a:stretch>
            <a:fillRect/>
          </a:stretch>
        </p:blipFill>
        <p:spPr>
          <a:xfrm rot="-3230350">
            <a:off x="5990980" y="137738"/>
            <a:ext cx="492312" cy="493997"/>
          </a:xfrm>
          <a:prstGeom prst="rect">
            <a:avLst/>
          </a:prstGeom>
          <a:noFill/>
          <a:ln>
            <a:noFill/>
          </a:ln>
        </p:spPr>
      </p:pic>
      <p:pic>
        <p:nvPicPr>
          <p:cNvPr id="252" name="Google Shape;252;p26"/>
          <p:cNvPicPr preferRelativeResize="0"/>
          <p:nvPr/>
        </p:nvPicPr>
        <p:blipFill>
          <a:blip r:embed="rId5">
            <a:alphaModFix/>
          </a:blip>
          <a:stretch>
            <a:fillRect/>
          </a:stretch>
        </p:blipFill>
        <p:spPr>
          <a:xfrm rot="-777177">
            <a:off x="7229919" y="176389"/>
            <a:ext cx="492310" cy="493995"/>
          </a:xfrm>
          <a:prstGeom prst="rect">
            <a:avLst/>
          </a:prstGeom>
          <a:noFill/>
          <a:ln>
            <a:noFill/>
          </a:ln>
        </p:spPr>
      </p:pic>
      <p:cxnSp>
        <p:nvCxnSpPr>
          <p:cNvPr id="253" name="Google Shape;253;p26"/>
          <p:cNvCxnSpPr/>
          <p:nvPr/>
        </p:nvCxnSpPr>
        <p:spPr>
          <a:xfrm>
            <a:off x="5958125" y="1230100"/>
            <a:ext cx="450900" cy="613500"/>
          </a:xfrm>
          <a:prstGeom prst="straightConnector1">
            <a:avLst/>
          </a:prstGeom>
          <a:noFill/>
          <a:ln w="19050" cap="flat" cmpd="sng">
            <a:solidFill>
              <a:srgbClr val="1F497D"/>
            </a:solidFill>
            <a:prstDash val="dot"/>
            <a:round/>
            <a:headEnd type="none" w="med" len="med"/>
            <a:tailEnd type="none" w="med" len="med"/>
          </a:ln>
        </p:spPr>
      </p:cxnSp>
      <p:cxnSp>
        <p:nvCxnSpPr>
          <p:cNvPr id="254" name="Google Shape;254;p26"/>
          <p:cNvCxnSpPr/>
          <p:nvPr/>
        </p:nvCxnSpPr>
        <p:spPr>
          <a:xfrm>
            <a:off x="6300538" y="701950"/>
            <a:ext cx="172500" cy="1128900"/>
          </a:xfrm>
          <a:prstGeom prst="straightConnector1">
            <a:avLst/>
          </a:prstGeom>
          <a:noFill/>
          <a:ln w="19050" cap="flat" cmpd="sng">
            <a:solidFill>
              <a:srgbClr val="1F497D"/>
            </a:solidFill>
            <a:prstDash val="dot"/>
            <a:round/>
            <a:headEnd type="none" w="med" len="med"/>
            <a:tailEnd type="none" w="med" len="med"/>
          </a:ln>
        </p:spPr>
      </p:cxnSp>
      <p:cxnSp>
        <p:nvCxnSpPr>
          <p:cNvPr id="255" name="Google Shape;255;p26"/>
          <p:cNvCxnSpPr/>
          <p:nvPr/>
        </p:nvCxnSpPr>
        <p:spPr>
          <a:xfrm flipH="1">
            <a:off x="6562888" y="701950"/>
            <a:ext cx="754800" cy="1071300"/>
          </a:xfrm>
          <a:prstGeom prst="straightConnector1">
            <a:avLst/>
          </a:prstGeom>
          <a:noFill/>
          <a:ln w="19050" cap="flat" cmpd="sng">
            <a:solidFill>
              <a:srgbClr val="1F497D"/>
            </a:solidFill>
            <a:prstDash val="dot"/>
            <a:round/>
            <a:headEnd type="none" w="med" len="med"/>
            <a:tailEnd type="none" w="med" len="med"/>
          </a:ln>
        </p:spPr>
      </p:cxnSp>
      <p:cxnSp>
        <p:nvCxnSpPr>
          <p:cNvPr id="256" name="Google Shape;256;p26"/>
          <p:cNvCxnSpPr/>
          <p:nvPr/>
        </p:nvCxnSpPr>
        <p:spPr>
          <a:xfrm flipH="1">
            <a:off x="6614200" y="858050"/>
            <a:ext cx="1774200" cy="959700"/>
          </a:xfrm>
          <a:prstGeom prst="straightConnector1">
            <a:avLst/>
          </a:prstGeom>
          <a:noFill/>
          <a:ln w="19050" cap="flat" cmpd="sng">
            <a:solidFill>
              <a:srgbClr val="1F497D"/>
            </a:solidFill>
            <a:prstDash val="dot"/>
            <a:round/>
            <a:headEnd type="none" w="med" len="med"/>
            <a:tailEnd type="none" w="med" len="med"/>
          </a:ln>
        </p:spPr>
      </p:cxnSp>
      <p:sp>
        <p:nvSpPr>
          <p:cNvPr id="257" name="Google Shape;257;p26"/>
          <p:cNvSpPr/>
          <p:nvPr/>
        </p:nvSpPr>
        <p:spPr>
          <a:xfrm rot="-815933">
            <a:off x="6687778" y="4018675"/>
            <a:ext cx="162043" cy="155788"/>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highlight>
                <a:srgbClr val="FFFF00"/>
              </a:highlight>
              <a:latin typeface="Calibri"/>
              <a:ea typeface="Calibri"/>
              <a:cs typeface="Calibri"/>
              <a:sym typeface="Calibri"/>
            </a:endParaRPr>
          </a:p>
        </p:txBody>
      </p:sp>
      <p:sp>
        <p:nvSpPr>
          <p:cNvPr id="2" name="Title 1">
            <a:extLst>
              <a:ext uri="{FF2B5EF4-FFF2-40B4-BE49-F238E27FC236}">
                <a16:creationId xmlns:a16="http://schemas.microsoft.com/office/drawing/2014/main" id="{DFA58E24-17F7-6F2E-FD47-BBF008165763}"/>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27"/>
          <p:cNvPicPr preferRelativeResize="0"/>
          <p:nvPr/>
        </p:nvPicPr>
        <p:blipFill rotWithShape="1">
          <a:blip r:embed="rId3">
            <a:alphaModFix/>
          </a:blip>
          <a:srcRect b="1419"/>
          <a:stretch/>
        </p:blipFill>
        <p:spPr>
          <a:xfrm>
            <a:off x="3582800" y="1821125"/>
            <a:ext cx="5400151" cy="3706523"/>
          </a:xfrm>
          <a:prstGeom prst="rect">
            <a:avLst/>
          </a:prstGeom>
          <a:noFill/>
          <a:ln>
            <a:noFill/>
          </a:ln>
        </p:spPr>
      </p:pic>
      <p:sp>
        <p:nvSpPr>
          <p:cNvPr id="264" name="Google Shape;264;p27"/>
          <p:cNvSpPr txBox="1"/>
          <p:nvPr/>
        </p:nvSpPr>
        <p:spPr>
          <a:xfrm>
            <a:off x="351750" y="1189350"/>
            <a:ext cx="3054900" cy="526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t>Caribbean countries have GPS stations that record the long-term motion from plate tectonics. Overall these show clear evidence of strike-slip movement across this region.</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Compared to </a:t>
            </a:r>
            <a:r>
              <a:rPr lang="en-US" sz="1500"/>
              <a:t>stable eastern North America</a:t>
            </a:r>
            <a:r>
              <a:rPr lang="en-US" sz="1500">
                <a:solidFill>
                  <a:srgbClr val="000000"/>
                </a:solidFill>
              </a:rPr>
              <a:t>, </a:t>
            </a:r>
            <a:r>
              <a:rPr lang="en-US" sz="1500"/>
              <a:t>some stations are moving as much as 2 cm/yr (0.8 inch/yr) towards the east as the Caribbean Plate slides past the North American Plate. </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t>But areas along the plate boundary (shown in blue) stick together for periods of time. </a:t>
            </a:r>
            <a:r>
              <a:rPr lang="en-US" sz="1500">
                <a:solidFill>
                  <a:srgbClr val="000000"/>
                </a:solidFill>
              </a:rPr>
              <a:t>Over decades and centuries th</a:t>
            </a:r>
            <a:r>
              <a:rPr lang="en-US" sz="1500"/>
              <a:t>e stress</a:t>
            </a:r>
            <a:r>
              <a:rPr lang="en-US" sz="1500">
                <a:solidFill>
                  <a:srgbClr val="000000"/>
                </a:solidFill>
              </a:rPr>
              <a:t> accumulates </a:t>
            </a:r>
            <a:r>
              <a:rPr lang="en-US" sz="1500"/>
              <a:t>and is occasionally released in earthquakes such as the magnitude 7.6 quake on February 8, 2025.</a:t>
            </a:r>
            <a:endParaRPr sz="1500"/>
          </a:p>
        </p:txBody>
      </p:sp>
      <p:sp>
        <p:nvSpPr>
          <p:cNvPr id="265" name="Google Shape;265;p27"/>
          <p:cNvSpPr/>
          <p:nvPr/>
        </p:nvSpPr>
        <p:spPr>
          <a:xfrm rot="-569307">
            <a:off x="5315247" y="3701604"/>
            <a:ext cx="757057" cy="257646"/>
          </a:xfrm>
          <a:prstGeom prst="rightArrow">
            <a:avLst>
              <a:gd name="adj1" fmla="val 50000"/>
              <a:gd name="adj2" fmla="val 50000"/>
            </a:avLst>
          </a:prstGeom>
          <a:noFill/>
          <a:ln w="9525"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67" name="Google Shape;267;p27"/>
          <p:cNvSpPr txBox="1"/>
          <p:nvPr/>
        </p:nvSpPr>
        <p:spPr>
          <a:xfrm>
            <a:off x="7732825" y="5017675"/>
            <a:ext cx="1218900" cy="326400"/>
          </a:xfrm>
          <a:prstGeom prst="rect">
            <a:avLst/>
          </a:prstGeom>
          <a:noFill/>
          <a:ln>
            <a:noFill/>
          </a:ln>
        </p:spPr>
        <p:txBody>
          <a:bodyPr spcFirstLastPara="1" wrap="square" lIns="9125" tIns="9125" rIns="9125" bIns="9125" anchor="t" anchorCtr="0">
            <a:spAutoFit/>
          </a:bodyPr>
          <a:lstStyle/>
          <a:p>
            <a:pPr marL="0" lvl="0" indent="0" algn="l" rtl="0">
              <a:spcBef>
                <a:spcPts val="0"/>
              </a:spcBef>
              <a:spcAft>
                <a:spcPts val="0"/>
              </a:spcAft>
              <a:buNone/>
            </a:pPr>
            <a:r>
              <a:rPr lang="en-US" sz="1000" b="1">
                <a:solidFill>
                  <a:schemeClr val="dk1"/>
                </a:solidFill>
                <a:latin typeface="Calibri"/>
                <a:ea typeface="Calibri"/>
                <a:cs typeface="Calibri"/>
                <a:sym typeface="Calibri"/>
              </a:rPr>
              <a:t>GPS motion key</a:t>
            </a:r>
            <a:endParaRPr sz="1000" b="1">
              <a:solidFill>
                <a:schemeClr val="dk1"/>
              </a:solidFill>
              <a:latin typeface="Calibri"/>
              <a:ea typeface="Calibri"/>
              <a:cs typeface="Calibri"/>
              <a:sym typeface="Calibri"/>
            </a:endParaRPr>
          </a:p>
          <a:p>
            <a:pPr marL="0" lvl="0" indent="0" algn="l" rtl="0">
              <a:spcBef>
                <a:spcPts val="0"/>
              </a:spcBef>
              <a:spcAft>
                <a:spcPts val="0"/>
              </a:spcAft>
              <a:buNone/>
            </a:pPr>
            <a:r>
              <a:rPr lang="en-US" sz="1000" b="1">
                <a:solidFill>
                  <a:schemeClr val="dk1"/>
                </a:solidFill>
                <a:latin typeface="Calibri"/>
                <a:ea typeface="Calibri"/>
                <a:cs typeface="Calibri"/>
                <a:sym typeface="Calibri"/>
              </a:rPr>
              <a:t>2.5 cm/yr (~1 inch/yr)</a:t>
            </a:r>
            <a:endParaRPr sz="1000" b="1">
              <a:solidFill>
                <a:schemeClr val="dk1"/>
              </a:solidFill>
              <a:latin typeface="Calibri"/>
              <a:ea typeface="Calibri"/>
              <a:cs typeface="Calibri"/>
              <a:sym typeface="Calibri"/>
            </a:endParaRPr>
          </a:p>
        </p:txBody>
      </p:sp>
      <p:cxnSp>
        <p:nvCxnSpPr>
          <p:cNvPr id="268" name="Google Shape;268;p27"/>
          <p:cNvCxnSpPr/>
          <p:nvPr/>
        </p:nvCxnSpPr>
        <p:spPr>
          <a:xfrm>
            <a:off x="7949268" y="5432963"/>
            <a:ext cx="581100" cy="6000"/>
          </a:xfrm>
          <a:prstGeom prst="straightConnector1">
            <a:avLst/>
          </a:prstGeom>
          <a:noFill/>
          <a:ln w="19050" cap="flat" cmpd="sng">
            <a:solidFill>
              <a:schemeClr val="dk1"/>
            </a:solidFill>
            <a:prstDash val="solid"/>
            <a:round/>
            <a:headEnd type="none" w="med" len="med"/>
            <a:tailEnd type="stealth" w="med" len="med"/>
          </a:ln>
        </p:spPr>
      </p:cxnSp>
      <p:sp>
        <p:nvSpPr>
          <p:cNvPr id="269" name="Google Shape;269;p27"/>
          <p:cNvSpPr/>
          <p:nvPr/>
        </p:nvSpPr>
        <p:spPr>
          <a:xfrm rot="4360005">
            <a:off x="6287813" y="5007907"/>
            <a:ext cx="148022" cy="692685"/>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00"/>
              </a:solidFill>
              <a:latin typeface="Calibri"/>
              <a:ea typeface="Calibri"/>
              <a:cs typeface="Calibri"/>
              <a:sym typeface="Calibri"/>
            </a:endParaRPr>
          </a:p>
        </p:txBody>
      </p:sp>
      <p:sp>
        <p:nvSpPr>
          <p:cNvPr id="270" name="Google Shape;270;p27"/>
          <p:cNvSpPr txBox="1"/>
          <p:nvPr/>
        </p:nvSpPr>
        <p:spPr>
          <a:xfrm>
            <a:off x="7385500" y="4438250"/>
            <a:ext cx="9069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FF00"/>
                </a:solidFill>
                <a:latin typeface="Calibri"/>
                <a:ea typeface="Calibri"/>
                <a:cs typeface="Calibri"/>
                <a:sym typeface="Calibri"/>
              </a:rPr>
              <a:t>faster movement</a:t>
            </a:r>
            <a:endParaRPr sz="1100" b="1">
              <a:solidFill>
                <a:srgbClr val="FFFF00"/>
              </a:solidFill>
              <a:latin typeface="Calibri"/>
              <a:ea typeface="Calibri"/>
              <a:cs typeface="Calibri"/>
              <a:sym typeface="Calibri"/>
            </a:endParaRPr>
          </a:p>
        </p:txBody>
      </p:sp>
      <p:sp>
        <p:nvSpPr>
          <p:cNvPr id="271" name="Google Shape;271;p27"/>
          <p:cNvSpPr/>
          <p:nvPr/>
        </p:nvSpPr>
        <p:spPr>
          <a:xfrm>
            <a:off x="5593875" y="3451675"/>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72" name="Google Shape;272;p27"/>
          <p:cNvSpPr txBox="1"/>
          <p:nvPr/>
        </p:nvSpPr>
        <p:spPr>
          <a:xfrm>
            <a:off x="5191587" y="2000900"/>
            <a:ext cx="8574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FF00"/>
                </a:solidFill>
                <a:latin typeface="Calibri"/>
                <a:ea typeface="Calibri"/>
                <a:cs typeface="Calibri"/>
                <a:sym typeface="Calibri"/>
              </a:rPr>
              <a:t>slower movement</a:t>
            </a:r>
            <a:endParaRPr sz="1100" b="1">
              <a:solidFill>
                <a:srgbClr val="FFFF00"/>
              </a:solidFill>
              <a:latin typeface="Calibri"/>
              <a:ea typeface="Calibri"/>
              <a:cs typeface="Calibri"/>
              <a:sym typeface="Calibri"/>
            </a:endParaRPr>
          </a:p>
        </p:txBody>
      </p:sp>
      <p:sp>
        <p:nvSpPr>
          <p:cNvPr id="273" name="Google Shape;273;p27"/>
          <p:cNvSpPr/>
          <p:nvPr/>
        </p:nvSpPr>
        <p:spPr>
          <a:xfrm rot="-815933">
            <a:off x="6683378" y="2592800"/>
            <a:ext cx="162043" cy="155788"/>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00"/>
              </a:solidFill>
              <a:highlight>
                <a:srgbClr val="FFFF00"/>
              </a:highlight>
              <a:latin typeface="Calibri"/>
              <a:ea typeface="Calibri"/>
              <a:cs typeface="Calibri"/>
              <a:sym typeface="Calibri"/>
            </a:endParaRPr>
          </a:p>
        </p:txBody>
      </p:sp>
      <p:sp>
        <p:nvSpPr>
          <p:cNvPr id="274" name="Google Shape;274;p27"/>
          <p:cNvSpPr txBox="1"/>
          <p:nvPr/>
        </p:nvSpPr>
        <p:spPr>
          <a:xfrm>
            <a:off x="4415175" y="2627925"/>
            <a:ext cx="1274700" cy="187800"/>
          </a:xfrm>
          <a:prstGeom prst="rect">
            <a:avLst/>
          </a:prstGeom>
          <a:noFill/>
          <a:ln>
            <a:noFill/>
          </a:ln>
        </p:spPr>
        <p:txBody>
          <a:bodyPr spcFirstLastPara="1" wrap="square" lIns="9125" tIns="9125" rIns="9125" bIns="9125" anchor="t" anchorCtr="0">
            <a:spAutoFit/>
          </a:bodyPr>
          <a:lstStyle/>
          <a:p>
            <a:pPr marL="0" lvl="0" indent="0" algn="l" rtl="0">
              <a:spcBef>
                <a:spcPts val="0"/>
              </a:spcBef>
              <a:spcAft>
                <a:spcPts val="0"/>
              </a:spcAft>
              <a:buNone/>
            </a:pPr>
            <a:r>
              <a:rPr lang="en-US" sz="1100" b="1">
                <a:solidFill>
                  <a:schemeClr val="dk1"/>
                </a:solidFill>
                <a:latin typeface="Calibri"/>
                <a:ea typeface="Calibri"/>
                <a:cs typeface="Calibri"/>
                <a:sym typeface="Calibri"/>
              </a:rPr>
              <a:t>North American Plate</a:t>
            </a:r>
            <a:endParaRPr sz="1100" b="1">
              <a:solidFill>
                <a:schemeClr val="dk1"/>
              </a:solidFill>
              <a:latin typeface="Calibri"/>
              <a:ea typeface="Calibri"/>
              <a:cs typeface="Calibri"/>
              <a:sym typeface="Calibri"/>
            </a:endParaRPr>
          </a:p>
        </p:txBody>
      </p:sp>
      <p:sp>
        <p:nvSpPr>
          <p:cNvPr id="275" name="Google Shape;275;p27"/>
          <p:cNvSpPr txBox="1"/>
          <p:nvPr/>
        </p:nvSpPr>
        <p:spPr>
          <a:xfrm>
            <a:off x="6009025" y="4224750"/>
            <a:ext cx="971100" cy="187800"/>
          </a:xfrm>
          <a:prstGeom prst="rect">
            <a:avLst/>
          </a:prstGeom>
          <a:noFill/>
          <a:ln>
            <a:noFill/>
          </a:ln>
        </p:spPr>
        <p:txBody>
          <a:bodyPr spcFirstLastPara="1" wrap="square" lIns="9125" tIns="9125" rIns="9125" bIns="9125" anchor="t" anchorCtr="0">
            <a:spAutoFit/>
          </a:bodyPr>
          <a:lstStyle/>
          <a:p>
            <a:pPr marL="0" lvl="0" indent="0" algn="l" rtl="0">
              <a:spcBef>
                <a:spcPts val="0"/>
              </a:spcBef>
              <a:spcAft>
                <a:spcPts val="0"/>
              </a:spcAft>
              <a:buNone/>
            </a:pPr>
            <a:r>
              <a:rPr lang="en-US" sz="1100" b="1">
                <a:solidFill>
                  <a:schemeClr val="dk1"/>
                </a:solidFill>
                <a:latin typeface="Calibri"/>
                <a:ea typeface="Calibri"/>
                <a:cs typeface="Calibri"/>
                <a:sym typeface="Calibri"/>
              </a:rPr>
              <a:t>Caribbean Plate</a:t>
            </a:r>
            <a:endParaRPr sz="1100" b="1">
              <a:solidFill>
                <a:schemeClr val="dk1"/>
              </a:solidFill>
              <a:latin typeface="Calibri"/>
              <a:ea typeface="Calibri"/>
              <a:cs typeface="Calibri"/>
              <a:sym typeface="Calibri"/>
            </a:endParaRPr>
          </a:p>
        </p:txBody>
      </p:sp>
      <p:sp>
        <p:nvSpPr>
          <p:cNvPr id="276" name="Google Shape;276;p27"/>
          <p:cNvSpPr/>
          <p:nvPr/>
        </p:nvSpPr>
        <p:spPr>
          <a:xfrm rot="-815933">
            <a:off x="8391728" y="2455225"/>
            <a:ext cx="162043" cy="155788"/>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00"/>
              </a:solidFill>
              <a:highlight>
                <a:srgbClr val="FFFF00"/>
              </a:highlight>
              <a:latin typeface="Calibri"/>
              <a:ea typeface="Calibri"/>
              <a:cs typeface="Calibri"/>
              <a:sym typeface="Calibri"/>
            </a:endParaRPr>
          </a:p>
        </p:txBody>
      </p:sp>
      <p:sp>
        <p:nvSpPr>
          <p:cNvPr id="277" name="Google Shape;277;p27"/>
          <p:cNvSpPr/>
          <p:nvPr/>
        </p:nvSpPr>
        <p:spPr>
          <a:xfrm rot="-815933">
            <a:off x="3750003" y="1941075"/>
            <a:ext cx="162043" cy="155788"/>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00"/>
              </a:solidFill>
              <a:highlight>
                <a:srgbClr val="FFFF00"/>
              </a:highlight>
              <a:latin typeface="Calibri"/>
              <a:ea typeface="Calibri"/>
              <a:cs typeface="Calibri"/>
              <a:sym typeface="Calibri"/>
            </a:endParaRPr>
          </a:p>
        </p:txBody>
      </p:sp>
      <p:sp>
        <p:nvSpPr>
          <p:cNvPr id="278" name="Google Shape;278;p27"/>
          <p:cNvSpPr/>
          <p:nvPr/>
        </p:nvSpPr>
        <p:spPr>
          <a:xfrm rot="-815933">
            <a:off x="3750003" y="2086925"/>
            <a:ext cx="162043" cy="155788"/>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00"/>
              </a:solidFill>
              <a:highlight>
                <a:srgbClr val="FFFF00"/>
              </a:highlight>
              <a:latin typeface="Calibri"/>
              <a:ea typeface="Calibri"/>
              <a:cs typeface="Calibri"/>
              <a:sym typeface="Calibri"/>
            </a:endParaRPr>
          </a:p>
        </p:txBody>
      </p:sp>
      <p:sp>
        <p:nvSpPr>
          <p:cNvPr id="279" name="Google Shape;279;p27"/>
          <p:cNvSpPr/>
          <p:nvPr/>
        </p:nvSpPr>
        <p:spPr>
          <a:xfrm rot="4360005">
            <a:off x="5420338" y="4728807"/>
            <a:ext cx="148022" cy="692685"/>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00"/>
              </a:solidFill>
              <a:latin typeface="Calibri"/>
              <a:ea typeface="Calibri"/>
              <a:cs typeface="Calibri"/>
              <a:sym typeface="Calibri"/>
            </a:endParaRPr>
          </a:p>
        </p:txBody>
      </p:sp>
      <p:sp>
        <p:nvSpPr>
          <p:cNvPr id="280" name="Google Shape;280;p27"/>
          <p:cNvSpPr/>
          <p:nvPr/>
        </p:nvSpPr>
        <p:spPr>
          <a:xfrm rot="4655827">
            <a:off x="7714818" y="3484042"/>
            <a:ext cx="148055" cy="692772"/>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00"/>
              </a:solidFill>
              <a:latin typeface="Calibri"/>
              <a:ea typeface="Calibri"/>
              <a:cs typeface="Calibri"/>
              <a:sym typeface="Calibri"/>
            </a:endParaRPr>
          </a:p>
        </p:txBody>
      </p:sp>
      <p:sp>
        <p:nvSpPr>
          <p:cNvPr id="281" name="Google Shape;281;p27"/>
          <p:cNvSpPr/>
          <p:nvPr/>
        </p:nvSpPr>
        <p:spPr>
          <a:xfrm rot="4655827">
            <a:off x="8481768" y="3311217"/>
            <a:ext cx="148055" cy="692772"/>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00"/>
              </a:solidFill>
              <a:latin typeface="Calibri"/>
              <a:ea typeface="Calibri"/>
              <a:cs typeface="Calibri"/>
              <a:sym typeface="Calibri"/>
            </a:endParaRPr>
          </a:p>
        </p:txBody>
      </p:sp>
      <p:sp>
        <p:nvSpPr>
          <p:cNvPr id="282" name="Google Shape;282;p27"/>
          <p:cNvSpPr/>
          <p:nvPr/>
        </p:nvSpPr>
        <p:spPr>
          <a:xfrm rot="4655827">
            <a:off x="8141318" y="3056617"/>
            <a:ext cx="148055" cy="692772"/>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00"/>
              </a:solidFill>
              <a:latin typeface="Calibri"/>
              <a:ea typeface="Calibri"/>
              <a:cs typeface="Calibri"/>
              <a:sym typeface="Calibri"/>
            </a:endParaRPr>
          </a:p>
        </p:txBody>
      </p:sp>
      <p:cxnSp>
        <p:nvCxnSpPr>
          <p:cNvPr id="283" name="Google Shape;283;p27"/>
          <p:cNvCxnSpPr>
            <a:endCxn id="273" idx="1"/>
          </p:cNvCxnSpPr>
          <p:nvPr/>
        </p:nvCxnSpPr>
        <p:spPr>
          <a:xfrm>
            <a:off x="5984281" y="2425101"/>
            <a:ext cx="711600" cy="205500"/>
          </a:xfrm>
          <a:prstGeom prst="straightConnector1">
            <a:avLst/>
          </a:prstGeom>
          <a:noFill/>
          <a:ln w="9525" cap="flat" cmpd="sng">
            <a:solidFill>
              <a:srgbClr val="FFFF00"/>
            </a:solidFill>
            <a:prstDash val="solid"/>
            <a:round/>
            <a:headEnd type="none" w="med" len="med"/>
            <a:tailEnd type="none" w="med" len="med"/>
          </a:ln>
        </p:spPr>
      </p:cxnSp>
      <p:cxnSp>
        <p:nvCxnSpPr>
          <p:cNvPr id="284" name="Google Shape;284;p27"/>
          <p:cNvCxnSpPr>
            <a:endCxn id="276" idx="1"/>
          </p:cNvCxnSpPr>
          <p:nvPr/>
        </p:nvCxnSpPr>
        <p:spPr>
          <a:xfrm>
            <a:off x="5894731" y="2159726"/>
            <a:ext cx="2509500" cy="333300"/>
          </a:xfrm>
          <a:prstGeom prst="straightConnector1">
            <a:avLst/>
          </a:prstGeom>
          <a:noFill/>
          <a:ln w="9525" cap="flat" cmpd="sng">
            <a:solidFill>
              <a:srgbClr val="FFFF00"/>
            </a:solidFill>
            <a:prstDash val="solid"/>
            <a:round/>
            <a:headEnd type="none" w="med" len="med"/>
            <a:tailEnd type="none" w="med" len="med"/>
          </a:ln>
        </p:spPr>
      </p:cxnSp>
      <p:cxnSp>
        <p:nvCxnSpPr>
          <p:cNvPr id="285" name="Google Shape;285;p27"/>
          <p:cNvCxnSpPr>
            <a:endCxn id="278" idx="7"/>
          </p:cNvCxnSpPr>
          <p:nvPr/>
        </p:nvCxnSpPr>
        <p:spPr>
          <a:xfrm rot="10800000">
            <a:off x="3873875" y="2097786"/>
            <a:ext cx="1390500" cy="125700"/>
          </a:xfrm>
          <a:prstGeom prst="straightConnector1">
            <a:avLst/>
          </a:prstGeom>
          <a:noFill/>
          <a:ln w="9525" cap="flat" cmpd="sng">
            <a:solidFill>
              <a:srgbClr val="FFFF00"/>
            </a:solidFill>
            <a:prstDash val="solid"/>
            <a:round/>
            <a:headEnd type="none" w="med" len="med"/>
            <a:tailEnd type="none" w="med" len="med"/>
          </a:ln>
        </p:spPr>
      </p:cxnSp>
      <p:cxnSp>
        <p:nvCxnSpPr>
          <p:cNvPr id="286" name="Google Shape;286;p27"/>
          <p:cNvCxnSpPr>
            <a:endCxn id="280" idx="6"/>
          </p:cNvCxnSpPr>
          <p:nvPr/>
        </p:nvCxnSpPr>
        <p:spPr>
          <a:xfrm rot="10800000">
            <a:off x="7804746" y="3902728"/>
            <a:ext cx="54900" cy="600900"/>
          </a:xfrm>
          <a:prstGeom prst="straightConnector1">
            <a:avLst/>
          </a:prstGeom>
          <a:noFill/>
          <a:ln w="9525" cap="flat" cmpd="sng">
            <a:solidFill>
              <a:srgbClr val="FFFF00"/>
            </a:solidFill>
            <a:prstDash val="solid"/>
            <a:round/>
            <a:headEnd type="none" w="med" len="med"/>
            <a:tailEnd type="none" w="med" len="med"/>
          </a:ln>
        </p:spPr>
      </p:cxnSp>
      <p:cxnSp>
        <p:nvCxnSpPr>
          <p:cNvPr id="287" name="Google Shape;287;p27"/>
          <p:cNvCxnSpPr>
            <a:endCxn id="281" idx="6"/>
          </p:cNvCxnSpPr>
          <p:nvPr/>
        </p:nvCxnSpPr>
        <p:spPr>
          <a:xfrm rot="10800000" flipH="1">
            <a:off x="8051796" y="3729903"/>
            <a:ext cx="519900" cy="773700"/>
          </a:xfrm>
          <a:prstGeom prst="straightConnector1">
            <a:avLst/>
          </a:prstGeom>
          <a:noFill/>
          <a:ln w="9525" cap="flat" cmpd="sng">
            <a:solidFill>
              <a:srgbClr val="FFFF00"/>
            </a:solidFill>
            <a:prstDash val="solid"/>
            <a:round/>
            <a:headEnd type="none" w="med" len="med"/>
            <a:tailEnd type="none" w="med" len="med"/>
          </a:ln>
        </p:spPr>
      </p:cxnSp>
      <p:cxnSp>
        <p:nvCxnSpPr>
          <p:cNvPr id="288" name="Google Shape;288;p27"/>
          <p:cNvCxnSpPr>
            <a:stCxn id="269" idx="0"/>
          </p:cNvCxnSpPr>
          <p:nvPr/>
        </p:nvCxnSpPr>
        <p:spPr>
          <a:xfrm rot="10800000" flipH="1">
            <a:off x="6692574" y="4901699"/>
            <a:ext cx="928800" cy="349800"/>
          </a:xfrm>
          <a:prstGeom prst="straightConnector1">
            <a:avLst/>
          </a:prstGeom>
          <a:noFill/>
          <a:ln w="9525" cap="flat" cmpd="sng">
            <a:solidFill>
              <a:srgbClr val="FFFF00"/>
            </a:solidFill>
            <a:prstDash val="solid"/>
            <a:round/>
            <a:headEnd type="none" w="med" len="med"/>
            <a:tailEnd type="none" w="med" len="med"/>
          </a:ln>
        </p:spPr>
      </p:cxnSp>
      <p:cxnSp>
        <p:nvCxnSpPr>
          <p:cNvPr id="289" name="Google Shape;289;p27"/>
          <p:cNvCxnSpPr>
            <a:stCxn id="279" idx="0"/>
          </p:cNvCxnSpPr>
          <p:nvPr/>
        </p:nvCxnSpPr>
        <p:spPr>
          <a:xfrm rot="10800000" flipH="1">
            <a:off x="5825099" y="4661899"/>
            <a:ext cx="1719900" cy="310500"/>
          </a:xfrm>
          <a:prstGeom prst="straightConnector1">
            <a:avLst/>
          </a:prstGeom>
          <a:noFill/>
          <a:ln w="9525" cap="flat" cmpd="sng">
            <a:solidFill>
              <a:srgbClr val="FFFF00"/>
            </a:solidFill>
            <a:prstDash val="solid"/>
            <a:round/>
            <a:headEnd type="none" w="med" len="med"/>
            <a:tailEnd type="none" w="med" len="med"/>
          </a:ln>
        </p:spPr>
      </p:cxnSp>
      <p:sp>
        <p:nvSpPr>
          <p:cNvPr id="290" name="Google Shape;290;p27"/>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Title 1">
            <a:extLst>
              <a:ext uri="{FF2B5EF4-FFF2-40B4-BE49-F238E27FC236}">
                <a16:creationId xmlns:a16="http://schemas.microsoft.com/office/drawing/2014/main" id="{2C60537A-EC1C-FEE8-88E2-3F08D81BB10A}"/>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p20"/>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4718800" y="4511932"/>
            <a:ext cx="4290500" cy="1912243"/>
          </a:xfrm>
          <a:prstGeom prst="rect">
            <a:avLst/>
          </a:prstGeom>
          <a:noFill/>
          <a:ln>
            <a:noFill/>
          </a:ln>
        </p:spPr>
      </p:pic>
      <p:sp>
        <p:nvSpPr>
          <p:cNvPr id="158" name="Google Shape;158;p20"/>
          <p:cNvSpPr txBox="1"/>
          <p:nvPr/>
        </p:nvSpPr>
        <p:spPr>
          <a:xfrm>
            <a:off x="438912" y="1046400"/>
            <a:ext cx="4446600" cy="238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dirty="0">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dirty="0">
              <a:solidFill>
                <a:schemeClr val="dk1"/>
              </a:solidFill>
            </a:endParaRPr>
          </a:p>
        </p:txBody>
      </p:sp>
      <p:sp>
        <p:nvSpPr>
          <p:cNvPr id="159" name="Google Shape;159;p20"/>
          <p:cNvSpPr txBox="1"/>
          <p:nvPr/>
        </p:nvSpPr>
        <p:spPr>
          <a:xfrm>
            <a:off x="403475" y="5484300"/>
            <a:ext cx="4372800"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b="1" i="1">
                <a:solidFill>
                  <a:schemeClr val="dk1"/>
                </a:solidFill>
                <a:latin typeface="Calibri"/>
                <a:ea typeface="Calibri"/>
                <a:cs typeface="Calibri"/>
                <a:sym typeface="Calibri"/>
              </a:rPr>
              <a:t>USGS W-phase Moment Tensor Solution</a:t>
            </a:r>
            <a:endParaRPr sz="1300" b="1" i="1">
              <a:solidFill>
                <a:schemeClr val="dk1"/>
              </a:solidFill>
              <a:latin typeface="Calibri"/>
              <a:ea typeface="Calibri"/>
              <a:cs typeface="Calibri"/>
              <a:sym typeface="Calibri"/>
            </a:endParaRPr>
          </a:p>
          <a:p>
            <a:pPr marL="0" lvl="0" indent="0" algn="l" rtl="0">
              <a:spcBef>
                <a:spcPts val="0"/>
              </a:spcBef>
              <a:spcAft>
                <a:spcPts val="0"/>
              </a:spcAft>
              <a:buNone/>
            </a:pPr>
            <a:endParaRPr sz="1300" b="1">
              <a:solidFill>
                <a:schemeClr val="dk1"/>
              </a:solidFill>
              <a:latin typeface="Calibri"/>
              <a:ea typeface="Calibri"/>
              <a:cs typeface="Calibri"/>
              <a:sym typeface="Calibri"/>
            </a:endParaRPr>
          </a:p>
          <a:p>
            <a:pPr marL="0" lvl="0" indent="0" algn="l" rtl="0">
              <a:spcBef>
                <a:spcPts val="0"/>
              </a:spcBef>
              <a:spcAft>
                <a:spcPts val="0"/>
              </a:spcAft>
              <a:buNone/>
            </a:pPr>
            <a:r>
              <a:rPr lang="en-US" sz="1300" b="1">
                <a:solidFill>
                  <a:schemeClr val="dk1"/>
                </a:solidFill>
                <a:latin typeface="Calibri"/>
                <a:ea typeface="Calibri"/>
                <a:cs typeface="Calibri"/>
                <a:sym typeface="Calibri"/>
              </a:rPr>
              <a:t>The tension axis (T) reflects the minimum compressive stress direction. The Pressure axis (P) reflects the maximum compressive stress direction. </a:t>
            </a:r>
            <a:endParaRPr sz="1300" b="1">
              <a:solidFill>
                <a:schemeClr val="dk1"/>
              </a:solidFill>
              <a:latin typeface="Calibri"/>
              <a:ea typeface="Calibri"/>
              <a:cs typeface="Calibri"/>
              <a:sym typeface="Calibri"/>
            </a:endParaRPr>
          </a:p>
        </p:txBody>
      </p:sp>
      <p:sp>
        <p:nvSpPr>
          <p:cNvPr id="160" name="Google Shape;160;p20"/>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pic>
        <p:nvPicPr>
          <p:cNvPr id="2" name="A_003strike-slipfault">
            <a:hlinkClick r:id="" action="ppaction://media"/>
            <a:extLst>
              <a:ext uri="{FF2B5EF4-FFF2-40B4-BE49-F238E27FC236}">
                <a16:creationId xmlns:a16="http://schemas.microsoft.com/office/drawing/2014/main" id="{A1E7A8A2-DFB3-18DE-1E71-2E16D9F5D62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303520" y="948650"/>
            <a:ext cx="3429000" cy="2578100"/>
          </a:xfrm>
          <a:prstGeom prst="rect">
            <a:avLst/>
          </a:prstGeom>
        </p:spPr>
      </p:pic>
      <p:pic>
        <p:nvPicPr>
          <p:cNvPr id="1026" name="Picture 2">
            <a:extLst>
              <a:ext uri="{FF2B5EF4-FFF2-40B4-BE49-F238E27FC236}">
                <a16:creationId xmlns:a16="http://schemas.microsoft.com/office/drawing/2014/main" id="{7A951BCF-BE57-6CCE-4A13-E28760E7716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409" t="6445" r="795" b="58"/>
          <a:stretch/>
        </p:blipFill>
        <p:spPr bwMode="auto">
          <a:xfrm>
            <a:off x="1499616" y="3287530"/>
            <a:ext cx="2194560" cy="222767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FA910E0-5845-F22D-1F6D-ACC27F176F6D}"/>
              </a:ext>
            </a:extLst>
          </p:cNvPr>
          <p:cNvSpPr/>
          <p:nvPr/>
        </p:nvSpPr>
        <p:spPr>
          <a:xfrm>
            <a:off x="1673352" y="3108960"/>
            <a:ext cx="749808" cy="2064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DA9444C-7CFA-BB89-5F2B-0BFB14787261}"/>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66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0B48A-240F-805C-6D14-09ACDD43D757}"/>
            </a:ext>
          </a:extLst>
        </p:cNvPr>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81CDE580-FB75-1D98-7A33-80C6DBDF7B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07152E54-940B-72C0-3CC2-09A4BA9DA91D}"/>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a:extLst>
              <a:ext uri="{FF2B5EF4-FFF2-40B4-BE49-F238E27FC236}">
                <a16:creationId xmlns:a16="http://schemas.microsoft.com/office/drawing/2014/main" id="{54C0A82E-8092-84EB-9552-8B2CDF7733DF}"/>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pic>
        <p:nvPicPr>
          <p:cNvPr id="16" name="Picture 15" descr="A purple and white gradient&#10;&#10;AI-generated content may be incorrect.">
            <a:extLst>
              <a:ext uri="{FF2B5EF4-FFF2-40B4-BE49-F238E27FC236}">
                <a16:creationId xmlns:a16="http://schemas.microsoft.com/office/drawing/2014/main" id="{0EAD912F-EE15-811E-3D6D-09B91EC2704A}"/>
              </a:ext>
            </a:extLst>
          </p:cNvPr>
          <p:cNvPicPr>
            <a:picLocks noChangeAspect="1"/>
          </p:cNvPicPr>
          <p:nvPr/>
        </p:nvPicPr>
        <p:blipFill>
          <a:blip r:embed="rId5"/>
          <a:srcRect l="4090" r="11291"/>
          <a:stretch/>
        </p:blipFill>
        <p:spPr>
          <a:xfrm>
            <a:off x="233865" y="4840596"/>
            <a:ext cx="8910135" cy="1292689"/>
          </a:xfrm>
          <a:prstGeom prst="rect">
            <a:avLst/>
          </a:prstGeom>
        </p:spPr>
      </p:pic>
      <p:pic>
        <p:nvPicPr>
          <p:cNvPr id="5" name="Picture 4" descr="A map of a global satellite&#10;&#10;AI-generated content may be incorrect.">
            <a:extLst>
              <a:ext uri="{FF2B5EF4-FFF2-40B4-BE49-F238E27FC236}">
                <a16:creationId xmlns:a16="http://schemas.microsoft.com/office/drawing/2014/main" id="{FFC056EF-ADBB-965E-B861-A57B60421F4D}"/>
              </a:ext>
            </a:extLst>
          </p:cNvPr>
          <p:cNvPicPr>
            <a:picLocks noChangeAspect="1"/>
          </p:cNvPicPr>
          <p:nvPr/>
        </p:nvPicPr>
        <p:blipFill>
          <a:blip r:embed="rId6"/>
          <a:stretch>
            <a:fillRect/>
          </a:stretch>
        </p:blipFill>
        <p:spPr>
          <a:xfrm>
            <a:off x="4368981" y="1175132"/>
            <a:ext cx="4681738" cy="2791974"/>
          </a:xfrm>
          <a:prstGeom prst="rect">
            <a:avLst/>
          </a:prstGeom>
        </p:spPr>
      </p:pic>
      <p:sp>
        <p:nvSpPr>
          <p:cNvPr id="6" name="TextBox 5">
            <a:extLst>
              <a:ext uri="{FF2B5EF4-FFF2-40B4-BE49-F238E27FC236}">
                <a16:creationId xmlns:a16="http://schemas.microsoft.com/office/drawing/2014/main" id="{AC21E0EC-F45C-00ED-E0B5-82CD28E984FB}"/>
              </a:ext>
            </a:extLst>
          </p:cNvPr>
          <p:cNvSpPr txBox="1"/>
          <p:nvPr/>
        </p:nvSpPr>
        <p:spPr>
          <a:xfrm>
            <a:off x="4336148" y="1025440"/>
            <a:ext cx="3438613" cy="646331"/>
          </a:xfrm>
          <a:prstGeom prst="rect">
            <a:avLst/>
          </a:prstGeom>
          <a:noFill/>
        </p:spPr>
        <p:txBody>
          <a:bodyPr wrap="square" rtlCol="0">
            <a:spAutoFit/>
          </a:bodyPr>
          <a:lstStyle/>
          <a:p>
            <a:pPr algn="r"/>
            <a:r>
              <a:rPr lang="en-US" sz="1200" b="0" i="0" dirty="0">
                <a:solidFill>
                  <a:srgbClr val="333333"/>
                </a:solidFill>
                <a:effectLst/>
                <a:latin typeface="+mn-lt"/>
              </a:rPr>
              <a:t>Surface projection of the slip distribution superimposed on GEBCO bathymetry. </a:t>
            </a:r>
          </a:p>
          <a:p>
            <a:pPr algn="r"/>
            <a:r>
              <a:rPr lang="en-US" sz="1200" dirty="0">
                <a:solidFill>
                  <a:srgbClr val="333333"/>
                </a:solidFill>
                <a:latin typeface="+mn-lt"/>
              </a:rPr>
              <a:t>W</a:t>
            </a:r>
            <a:r>
              <a:rPr lang="en-US" sz="1200" b="0" i="0" dirty="0">
                <a:solidFill>
                  <a:srgbClr val="333333"/>
                </a:solidFill>
                <a:effectLst/>
                <a:latin typeface="+mn-lt"/>
              </a:rPr>
              <a:t>hite line indicate plate boundary [Bird 2003].</a:t>
            </a:r>
            <a:endParaRPr lang="en-US" sz="1200" dirty="0">
              <a:latin typeface="+mn-lt"/>
            </a:endParaRPr>
          </a:p>
        </p:txBody>
      </p:sp>
      <p:sp>
        <p:nvSpPr>
          <p:cNvPr id="18" name="TextBox 17">
            <a:extLst>
              <a:ext uri="{FF2B5EF4-FFF2-40B4-BE49-F238E27FC236}">
                <a16:creationId xmlns:a16="http://schemas.microsoft.com/office/drawing/2014/main" id="{9C497659-DC55-BB11-82FD-4ADDB4ADB468}"/>
              </a:ext>
            </a:extLst>
          </p:cNvPr>
          <p:cNvSpPr txBox="1"/>
          <p:nvPr/>
        </p:nvSpPr>
        <p:spPr>
          <a:xfrm>
            <a:off x="416315" y="1205919"/>
            <a:ext cx="3824089" cy="3293209"/>
          </a:xfrm>
          <a:prstGeom prst="rect">
            <a:avLst/>
          </a:prstGeom>
          <a:noFill/>
        </p:spPr>
        <p:txBody>
          <a:bodyPr wrap="square" rtlCol="0">
            <a:spAutoFit/>
          </a:bodyPr>
          <a:lstStyle/>
          <a:p>
            <a:r>
              <a:rPr lang="en-US" sz="1600" b="0" i="0" dirty="0">
                <a:solidFill>
                  <a:srgbClr val="333333"/>
                </a:solidFill>
                <a:effectLst/>
                <a:latin typeface="+mn-lt"/>
              </a:rPr>
              <a:t>Below is the cross-section of slip distribution</a:t>
            </a:r>
          </a:p>
          <a:p>
            <a:r>
              <a:rPr lang="en-US" sz="1600" b="0" i="0" dirty="0">
                <a:solidFill>
                  <a:srgbClr val="333333"/>
                </a:solidFill>
                <a:effectLst/>
                <a:latin typeface="+mn-lt"/>
              </a:rPr>
              <a:t> </a:t>
            </a:r>
          </a:p>
          <a:p>
            <a:pPr marL="285750" indent="-285750">
              <a:buFont typeface="Arial" panose="020B0604020202020204" pitchFamily="34" charset="0"/>
              <a:buChar char="•"/>
            </a:pPr>
            <a:r>
              <a:rPr lang="en-US" sz="1600" b="0" i="0" dirty="0">
                <a:solidFill>
                  <a:srgbClr val="333333"/>
                </a:solidFill>
                <a:effectLst/>
                <a:latin typeface="+mn-lt"/>
              </a:rPr>
              <a:t>The strike direction is indicated above the fault plane and the hypocenter location is denoted by a star. </a:t>
            </a:r>
          </a:p>
          <a:p>
            <a:pPr marL="285750" indent="-285750">
              <a:buFont typeface="Arial" panose="020B0604020202020204" pitchFamily="34" charset="0"/>
              <a:buChar char="•"/>
            </a:pPr>
            <a:r>
              <a:rPr lang="en-US" sz="1600" b="0" i="0" dirty="0">
                <a:solidFill>
                  <a:srgbClr val="333333"/>
                </a:solidFill>
                <a:effectLst/>
                <a:latin typeface="+mn-lt"/>
              </a:rPr>
              <a:t>Slip amplitude is shown in color and the motion direction of the hanging wall relative to the footwall (rake angle) is indicated with arrows. </a:t>
            </a:r>
          </a:p>
          <a:p>
            <a:pPr marL="285750" indent="-285750">
              <a:buFont typeface="Arial" panose="020B0604020202020204" pitchFamily="34" charset="0"/>
              <a:buChar char="•"/>
            </a:pPr>
            <a:r>
              <a:rPr lang="en-US" sz="1600" b="0" i="0" dirty="0">
                <a:solidFill>
                  <a:srgbClr val="333333"/>
                </a:solidFill>
                <a:effectLst/>
                <a:latin typeface="+mn-lt"/>
              </a:rPr>
              <a:t>Contours show the rupture initiation time in seconds.</a:t>
            </a:r>
            <a:endParaRPr lang="en-US" sz="1600" dirty="0">
              <a:latin typeface="+mn-lt"/>
            </a:endParaRPr>
          </a:p>
        </p:txBody>
      </p:sp>
      <p:cxnSp>
        <p:nvCxnSpPr>
          <p:cNvPr id="3" name="Straight Connector 2">
            <a:extLst>
              <a:ext uri="{FF2B5EF4-FFF2-40B4-BE49-F238E27FC236}">
                <a16:creationId xmlns:a16="http://schemas.microsoft.com/office/drawing/2014/main" id="{50D8A4C7-2B29-7267-C169-3D32BA543E4F}"/>
              </a:ext>
            </a:extLst>
          </p:cNvPr>
          <p:cNvCxnSpPr>
            <a:cxnSpLocks/>
          </p:cNvCxnSpPr>
          <p:nvPr/>
        </p:nvCxnSpPr>
        <p:spPr>
          <a:xfrm flipH="1">
            <a:off x="1105319" y="2944167"/>
            <a:ext cx="4582048" cy="20900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A4F6C2C-4373-D44D-0956-CB5E15ECE50D}"/>
              </a:ext>
            </a:extLst>
          </p:cNvPr>
          <p:cNvCxnSpPr>
            <a:cxnSpLocks/>
          </p:cNvCxnSpPr>
          <p:nvPr/>
        </p:nvCxnSpPr>
        <p:spPr>
          <a:xfrm>
            <a:off x="7560001" y="2638334"/>
            <a:ext cx="1187780" cy="23958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Google Shape;205;p23">
            <a:extLst>
              <a:ext uri="{FF2B5EF4-FFF2-40B4-BE49-F238E27FC236}">
                <a16:creationId xmlns:a16="http://schemas.microsoft.com/office/drawing/2014/main" id="{D4130FF2-FACB-867E-3648-2172F79632A2}"/>
              </a:ext>
            </a:extLst>
          </p:cNvPr>
          <p:cNvSpPr/>
          <p:nvPr/>
        </p:nvSpPr>
        <p:spPr>
          <a:xfrm>
            <a:off x="7827264" y="0"/>
            <a:ext cx="905256" cy="475488"/>
          </a:xfrm>
          <a:prstGeom prst="flowChartOffpageConnector">
            <a:avLst/>
          </a:prstGeom>
          <a:solidFill>
            <a:srgbClr val="000000"/>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C</a:t>
            </a:r>
            <a:endParaRPr sz="3000" b="1">
              <a:solidFill>
                <a:srgbClr val="FFFFFF"/>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2296574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304428-020D-2AD0-30A0-9D98DE4FE9A1}"/>
              </a:ext>
            </a:extLst>
          </p:cNvPr>
          <p:cNvPicPr>
            <a:picLocks noChangeAspect="1"/>
          </p:cNvPicPr>
          <p:nvPr/>
        </p:nvPicPr>
        <p:blipFill>
          <a:blip r:embed="rId3"/>
          <a:srcRect t="1764" r="1092"/>
          <a:stretch/>
        </p:blipFill>
        <p:spPr>
          <a:xfrm>
            <a:off x="592737" y="1238490"/>
            <a:ext cx="8146149" cy="5318741"/>
          </a:xfrm>
          <a:prstGeom prst="rect">
            <a:avLst/>
          </a:prstGeom>
        </p:spPr>
      </p:pic>
      <p:sp>
        <p:nvSpPr>
          <p:cNvPr id="18" name="TextBox 7">
            <a:extLst>
              <a:ext uri="{FF2B5EF4-FFF2-40B4-BE49-F238E27FC236}">
                <a16:creationId xmlns:a16="http://schemas.microsoft.com/office/drawing/2014/main" id="{B873D7C2-CE6A-4247-9D3A-9DC36730B3CF}"/>
              </a:ext>
            </a:extLst>
          </p:cNvPr>
          <p:cNvSpPr txBox="1">
            <a:spLocks noChangeArrowheads="1"/>
          </p:cNvSpPr>
          <p:nvPr/>
        </p:nvSpPr>
        <p:spPr bwMode="auto">
          <a:xfrm>
            <a:off x="1940524" y="990600"/>
            <a:ext cx="6332538" cy="5540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4657 km (2894 miles, 42.0°) from the location of this earthquake. </a:t>
            </a:r>
          </a:p>
        </p:txBody>
      </p:sp>
      <p:sp>
        <p:nvSpPr>
          <p:cNvPr id="20" name="TextBox 4">
            <a:extLst>
              <a:ext uri="{FF2B5EF4-FFF2-40B4-BE49-F238E27FC236}">
                <a16:creationId xmlns:a16="http://schemas.microsoft.com/office/drawing/2014/main" id="{78117B96-18EC-D345-82C0-1713A766F380}"/>
              </a:ext>
            </a:extLst>
          </p:cNvPr>
          <p:cNvSpPr txBox="1">
            <a:spLocks noChangeArrowheads="1"/>
          </p:cNvSpPr>
          <p:nvPr/>
        </p:nvSpPr>
        <p:spPr bwMode="auto">
          <a:xfrm>
            <a:off x="2486625" y="1981200"/>
            <a:ext cx="376238"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21" name="TextBox 11">
            <a:extLst>
              <a:ext uri="{FF2B5EF4-FFF2-40B4-BE49-F238E27FC236}">
                <a16:creationId xmlns:a16="http://schemas.microsoft.com/office/drawing/2014/main" id="{E9BB9591-AADB-4841-8D20-3B1ECE7993A4}"/>
              </a:ext>
            </a:extLst>
          </p:cNvPr>
          <p:cNvSpPr txBox="1">
            <a:spLocks noChangeArrowheads="1"/>
          </p:cNvSpPr>
          <p:nvPr/>
        </p:nvSpPr>
        <p:spPr bwMode="auto">
          <a:xfrm>
            <a:off x="3858225" y="1981200"/>
            <a:ext cx="3048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22" name="TextBox 21">
            <a:extLst>
              <a:ext uri="{FF2B5EF4-FFF2-40B4-BE49-F238E27FC236}">
                <a16:creationId xmlns:a16="http://schemas.microsoft.com/office/drawing/2014/main" id="{DD61FC26-A694-E74A-BB4F-92D476BD187A}"/>
              </a:ext>
            </a:extLst>
          </p:cNvPr>
          <p:cNvSpPr txBox="1"/>
          <p:nvPr/>
        </p:nvSpPr>
        <p:spPr>
          <a:xfrm>
            <a:off x="5839425" y="1676400"/>
            <a:ext cx="2895600" cy="369332"/>
          </a:xfrm>
          <a:prstGeom prst="rect">
            <a:avLst/>
          </a:prstGeom>
          <a:solidFill>
            <a:schemeClr val="bg1"/>
          </a:solidFill>
        </p:spPr>
        <p:txBody>
          <a:bodyPr wrap="square">
            <a:spAutoFit/>
          </a:bodyPr>
          <a:lstStyle/>
          <a:p>
            <a:pPr eaLnBrk="1" hangingPunct="1">
              <a:defRPr/>
            </a:pPr>
            <a:r>
              <a:rPr lang="en-US" spc="600" dirty="0">
                <a:solidFill>
                  <a:prstClr val="black"/>
                </a:solidFill>
                <a:ea typeface="MS PGothic" charset="-128"/>
                <a:cs typeface="Arial" panose="020B0604020202020204" pitchFamily="34" charset="0"/>
              </a:rPr>
              <a:t>Surface Waves</a:t>
            </a:r>
          </a:p>
        </p:txBody>
      </p:sp>
      <p:sp>
        <p:nvSpPr>
          <p:cNvPr id="23" name="TextBox 4">
            <a:extLst>
              <a:ext uri="{FF2B5EF4-FFF2-40B4-BE49-F238E27FC236}">
                <a16:creationId xmlns:a16="http://schemas.microsoft.com/office/drawing/2014/main" id="{3BB97DAA-40B5-ED45-9A05-B143993287C5}"/>
              </a:ext>
            </a:extLst>
          </p:cNvPr>
          <p:cNvSpPr txBox="1">
            <a:spLocks noChangeArrowheads="1"/>
          </p:cNvSpPr>
          <p:nvPr/>
        </p:nvSpPr>
        <p:spPr bwMode="auto">
          <a:xfrm>
            <a:off x="1483324" y="3344863"/>
            <a:ext cx="724693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7 minutes and 50 seconds for </a:t>
            </a:r>
            <a:r>
              <a:rPr lang="en-US" altLang="en-US" sz="1400" dirty="0">
                <a:solidFill>
                  <a:srgbClr val="000000"/>
                </a:solidFill>
                <a:latin typeface="Arial" panose="020B0604020202020204" pitchFamily="34" charset="0"/>
              </a:rPr>
              <a:t>the compressional P waves to travel a curved path through the mantle from the earthquake to Bend, Oregon.</a:t>
            </a:r>
          </a:p>
        </p:txBody>
      </p:sp>
      <p:sp>
        <p:nvSpPr>
          <p:cNvPr id="24" name="TextBox 9">
            <a:extLst>
              <a:ext uri="{FF2B5EF4-FFF2-40B4-BE49-F238E27FC236}">
                <a16:creationId xmlns:a16="http://schemas.microsoft.com/office/drawing/2014/main" id="{71163235-4890-0941-A086-5EA6D535573D}"/>
              </a:ext>
            </a:extLst>
          </p:cNvPr>
          <p:cNvSpPr txBox="1">
            <a:spLocks noChangeArrowheads="1"/>
          </p:cNvSpPr>
          <p:nvPr/>
        </p:nvSpPr>
        <p:spPr bwMode="auto">
          <a:xfrm>
            <a:off x="2199868" y="4527544"/>
            <a:ext cx="581385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The geometry of seismic waves from this earthquake resulted in minimal S-wave energy received in central Oregon.</a:t>
            </a:r>
          </a:p>
        </p:txBody>
      </p:sp>
      <p:sp>
        <p:nvSpPr>
          <p:cNvPr id="25" name="TextBox 6">
            <a:extLst>
              <a:ext uri="{FF2B5EF4-FFF2-40B4-BE49-F238E27FC236}">
                <a16:creationId xmlns:a16="http://schemas.microsoft.com/office/drawing/2014/main" id="{CAC7DFFE-5DEC-F247-B112-ECABAA0BCD7B}"/>
              </a:ext>
            </a:extLst>
          </p:cNvPr>
          <p:cNvSpPr txBox="1">
            <a:spLocks noChangeArrowheads="1"/>
          </p:cNvSpPr>
          <p:nvPr/>
        </p:nvSpPr>
        <p:spPr bwMode="auto">
          <a:xfrm>
            <a:off x="1488087" y="5334000"/>
            <a:ext cx="7237413"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en-US" sz="1400" dirty="0">
                <a:solidFill>
                  <a:srgbClr val="000000"/>
                </a:solidFill>
                <a:latin typeface="Arial" panose="020B0604020202020204" pitchFamily="34" charset="0"/>
              </a:rPr>
              <a:t>Surface waves traveled the 4657  km (2894 miles) along the perimeter of the Earth from the earthquake to the recording station.  The surface waves began to arrive in Bend </a:t>
            </a:r>
            <a:r>
              <a:rPr lang="en-US" altLang="en-US" sz="1400" dirty="0">
                <a:latin typeface="Arial" panose="020B0604020202020204" pitchFamily="34" charset="0"/>
              </a:rPr>
              <a:t>about 22 minutes </a:t>
            </a:r>
            <a:r>
              <a:rPr lang="en-US" altLang="en-US" sz="1400" dirty="0">
                <a:solidFill>
                  <a:srgbClr val="000000"/>
                </a:solidFill>
                <a:latin typeface="Arial" panose="020B0604020202020204" pitchFamily="34" charset="0"/>
              </a:rPr>
              <a:t>after the earthquake occurred southwest of the Cayman Islands.  </a:t>
            </a:r>
          </a:p>
        </p:txBody>
      </p:sp>
      <p:sp>
        <p:nvSpPr>
          <p:cNvPr id="26" name="TextBox 4">
            <a:extLst>
              <a:ext uri="{FF2B5EF4-FFF2-40B4-BE49-F238E27FC236}">
                <a16:creationId xmlns:a16="http://schemas.microsoft.com/office/drawing/2014/main" id="{6FB44BF5-5C21-2048-8C94-31D191740187}"/>
              </a:ext>
            </a:extLst>
          </p:cNvPr>
          <p:cNvSpPr txBox="1">
            <a:spLocks noChangeArrowheads="1"/>
          </p:cNvSpPr>
          <p:nvPr/>
        </p:nvSpPr>
        <p:spPr bwMode="auto">
          <a:xfrm>
            <a:off x="2867625" y="1981200"/>
            <a:ext cx="50165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PP</a:t>
            </a:r>
          </a:p>
        </p:txBody>
      </p:sp>
      <p:sp>
        <p:nvSpPr>
          <p:cNvPr id="27" name="TextBox 5">
            <a:extLst>
              <a:ext uri="{FF2B5EF4-FFF2-40B4-BE49-F238E27FC236}">
                <a16:creationId xmlns:a16="http://schemas.microsoft.com/office/drawing/2014/main" id="{CCB72F55-9FA6-9541-A071-8451F09AF7B2}"/>
              </a:ext>
            </a:extLst>
          </p:cNvPr>
          <p:cNvSpPr txBox="1">
            <a:spLocks noChangeArrowheads="1"/>
          </p:cNvSpPr>
          <p:nvPr/>
        </p:nvSpPr>
        <p:spPr bwMode="auto">
          <a:xfrm>
            <a:off x="2539012" y="3935876"/>
            <a:ext cx="5135563"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PP is a compressional wave that bounced off the surface midway between the earthquake and the recording station</a:t>
            </a:r>
            <a:r>
              <a:rPr lang="en-US" altLang="ja-JP" sz="1400" dirty="0">
                <a:solidFill>
                  <a:srgbClr val="000000"/>
                </a:solidFill>
                <a:latin typeface="Arial" panose="020B0604020202020204" pitchFamily="34" charset="0"/>
              </a:rPr>
              <a:t>.</a:t>
            </a:r>
            <a:endParaRPr lang="en-US" altLang="en-US" sz="1400" dirty="0">
              <a:solidFill>
                <a:srgbClr val="000000"/>
              </a:solidFill>
              <a:latin typeface="Arial" panose="020B0604020202020204" pitchFamily="34" charset="0"/>
            </a:endParaRPr>
          </a:p>
        </p:txBody>
      </p:sp>
      <p:pic>
        <p:nvPicPr>
          <p:cNvPr id="3" name="Picture 2" descr="A picture containing candelabrum, fan, grate&#10;&#10;Description automatically generated">
            <a:extLst>
              <a:ext uri="{FF2B5EF4-FFF2-40B4-BE49-F238E27FC236}">
                <a16:creationId xmlns:a16="http://schemas.microsoft.com/office/drawing/2014/main" id="{F15241E7-8D5D-071B-65AA-7432756B45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6" name="Rectangle 5">
            <a:extLst>
              <a:ext uri="{FF2B5EF4-FFF2-40B4-BE49-F238E27FC236}">
                <a16:creationId xmlns:a16="http://schemas.microsoft.com/office/drawing/2014/main" id="{6DD6D078-D028-5786-4A63-EF34956CA0D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itle 1">
            <a:extLst>
              <a:ext uri="{FF2B5EF4-FFF2-40B4-BE49-F238E27FC236}">
                <a16:creationId xmlns:a16="http://schemas.microsoft.com/office/drawing/2014/main" id="{0F262756-26E0-3733-7D9F-A88C2ED80AD4}"/>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
        <p:nvSpPr>
          <p:cNvPr id="5" name="Google Shape;333;p32">
            <a:extLst>
              <a:ext uri="{FF2B5EF4-FFF2-40B4-BE49-F238E27FC236}">
                <a16:creationId xmlns:a16="http://schemas.microsoft.com/office/drawing/2014/main" id="{92D573CE-68C1-46E1-F645-53C6B447B1B5}"/>
              </a:ext>
            </a:extLst>
          </p:cNvPr>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478857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30"/>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13" name="Google Shape;313;p30"/>
          <p:cNvSpPr txBox="1">
            <a:spLocks noGrp="1"/>
          </p:cNvSpPr>
          <p:nvPr>
            <p:ph type="body" idx="1"/>
          </p:nvPr>
        </p:nvSpPr>
        <p:spPr>
          <a:xfrm>
            <a:off x="457200" y="1181150"/>
            <a:ext cx="8229600" cy="37488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Which type of boundary is this earthquake related to?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14" name="Google Shape;314;p30"/>
          <p:cNvSpPr txBox="1">
            <a:spLocks noGrp="1"/>
          </p:cNvSpPr>
          <p:nvPr>
            <p:ph type="body" idx="1"/>
          </p:nvPr>
        </p:nvSpPr>
        <p:spPr>
          <a:xfrm>
            <a:off x="457200" y="4929950"/>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a:t>Extension Questions</a:t>
            </a:r>
            <a:endParaRPr sz="1700"/>
          </a:p>
          <a:p>
            <a:pPr marL="457200" lvl="0" indent="-336550" algn="l" rtl="0">
              <a:spcBef>
                <a:spcPts val="1000"/>
              </a:spcBef>
              <a:spcAft>
                <a:spcPts val="0"/>
              </a:spcAft>
              <a:buSzPts val="1700"/>
              <a:buFont typeface="Calibri"/>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15" name="Google Shape;315;p30"/>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31"/>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22" name="Google Shape;322;p31"/>
          <p:cNvSpPr txBox="1">
            <a:spLocks noGrp="1"/>
          </p:cNvSpPr>
          <p:nvPr>
            <p:ph type="body" idx="1"/>
          </p:nvPr>
        </p:nvSpPr>
        <p:spPr>
          <a:xfrm>
            <a:off x="457200" y="998025"/>
            <a:ext cx="8229600" cy="39954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What relationship is shown between the seismic hazard map and population density?</a:t>
            </a:r>
            <a:endParaRPr sz="1700"/>
          </a:p>
          <a:p>
            <a:pPr marL="457200" lvl="0" indent="-336550" algn="l" rtl="0">
              <a:spcBef>
                <a:spcPts val="1000"/>
              </a:spcBef>
              <a:spcAft>
                <a:spcPts val="0"/>
              </a:spcAft>
              <a:buSzPts val="1700"/>
              <a:buAutoNum type="arabicPeriod"/>
            </a:pPr>
            <a:r>
              <a:rPr lang="en-US" sz="1700"/>
              <a:t>Which plates are involved and what type of boundary are they creating?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23" name="Google Shape;323;p31"/>
          <p:cNvSpPr txBox="1">
            <a:spLocks noGrp="1"/>
          </p:cNvSpPr>
          <p:nvPr>
            <p:ph type="body" idx="1"/>
          </p:nvPr>
        </p:nvSpPr>
        <p:spPr>
          <a:xfrm>
            <a:off x="457200" y="5065200"/>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Questions</a:t>
            </a:r>
            <a:endParaRPr sz="1700" b="1"/>
          </a:p>
          <a:p>
            <a:pPr marL="457200" lvl="0" indent="-336550" algn="l" rtl="0">
              <a:spcBef>
                <a:spcPts val="0"/>
              </a:spcBef>
              <a:spcAft>
                <a:spcPts val="0"/>
              </a:spcAft>
              <a:buSzPts val="1700"/>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24" name="Google Shape;324;p31"/>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2"/>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31" name="Google Shape;331;p32"/>
          <p:cNvSpPr txBox="1">
            <a:spLocks noGrp="1"/>
          </p:cNvSpPr>
          <p:nvPr>
            <p:ph type="body" idx="1"/>
          </p:nvPr>
        </p:nvSpPr>
        <p:spPr>
          <a:xfrm>
            <a:off x="457200" y="1207000"/>
            <a:ext cx="8229600" cy="40431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and hypocenter of this earthquake? (What city/region was it closest to? Longitude/latitude/depth?) When did the earthquake happen? What was its magnitude?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a:t>
            </a:r>
            <a:r>
              <a:rPr lang="en-US" sz="1700" i="1"/>
              <a:t>(buildings, streets, animals, people…) </a:t>
            </a:r>
            <a:endParaRPr sz="1700" i="1"/>
          </a:p>
          <a:p>
            <a:pPr marL="457200" lvl="0" indent="-336550" algn="l" rtl="0">
              <a:spcBef>
                <a:spcPts val="1000"/>
              </a:spcBef>
              <a:spcAft>
                <a:spcPts val="0"/>
              </a:spcAft>
              <a:buSzPts val="1700"/>
              <a:buAutoNum type="arabicPeriod"/>
            </a:pPr>
            <a:r>
              <a:rPr lang="en-US" sz="1700"/>
              <a:t>Draw the block model of the fault for this earthquake. Overlay a drawing of the focal mechanism to show how the 2D projection was created. Label it with the type of fault.</a:t>
            </a:r>
            <a:endParaRPr sz="1700"/>
          </a:p>
          <a:p>
            <a:pPr marL="457200" lvl="0" indent="-336550" algn="l" rtl="0">
              <a:spcBef>
                <a:spcPts val="1000"/>
              </a:spcBef>
              <a:spcAft>
                <a:spcPts val="0"/>
              </a:spcAft>
              <a:buSzPts val="1700"/>
              <a:buAutoNum type="arabicPeriod"/>
            </a:pPr>
            <a:r>
              <a:rPr lang="en-US" sz="1700"/>
              <a:t>How are the related tectonic plates involved in creating the nearby boundary? </a:t>
            </a:r>
            <a:r>
              <a:rPr lang="en-US" sz="1700" i="1"/>
              <a:t>(Include the type of boundary, and the velocity and name of the plates.) </a:t>
            </a:r>
            <a:endParaRPr sz="1700" i="1"/>
          </a:p>
          <a:p>
            <a:pPr marL="457200" lvl="0" indent="-336550" algn="l" rtl="0">
              <a:spcBef>
                <a:spcPts val="1000"/>
              </a:spcBef>
              <a:spcAft>
                <a:spcPts val="0"/>
              </a:spcAft>
              <a:buSzPts val="1700"/>
              <a:buAutoNum type="arabicPeriod"/>
            </a:pPr>
            <a:r>
              <a:rPr lang="en-US" sz="1700"/>
              <a:t>What additional hazards occurred in addition to the ground shaking? </a:t>
            </a:r>
            <a:r>
              <a:rPr lang="en-US" sz="1700" i="1"/>
              <a:t> (tsunamis, floods, sinkholes, landslides, fires, volcanoes…) </a:t>
            </a:r>
            <a:r>
              <a:rPr lang="en-US" sz="1700"/>
              <a:t> </a:t>
            </a:r>
            <a:endParaRPr sz="1700"/>
          </a:p>
          <a:p>
            <a:pPr marL="457200" lvl="0" indent="-342900" algn="l" rtl="0">
              <a:spcBef>
                <a:spcPts val="1000"/>
              </a:spcBef>
              <a:spcAft>
                <a:spcPts val="0"/>
              </a:spcAft>
              <a:buSzPts val="1800"/>
              <a:buAutoNum type="arabicPeriod"/>
            </a:pPr>
            <a:r>
              <a:rPr lang="en-US" sz="1700"/>
              <a:t>Relate the area’s population density to its seismic hazard level and earthquake history. </a:t>
            </a:r>
            <a:r>
              <a:rPr lang="en-US" sz="2000"/>
              <a:t>         </a:t>
            </a:r>
            <a:endParaRPr sz="2000"/>
          </a:p>
        </p:txBody>
      </p:sp>
      <p:sp>
        <p:nvSpPr>
          <p:cNvPr id="332" name="Google Shape;332;p32"/>
          <p:cNvSpPr txBox="1">
            <a:spLocks noGrp="1"/>
          </p:cNvSpPr>
          <p:nvPr>
            <p:ph type="body" idx="1"/>
          </p:nvPr>
        </p:nvSpPr>
        <p:spPr>
          <a:xfrm>
            <a:off x="457200" y="5208825"/>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a:t>
            </a:r>
            <a:endParaRPr sz="1700" b="1"/>
          </a:p>
          <a:p>
            <a:pPr marL="457200" lvl="0" indent="-336550" algn="l" rtl="0">
              <a:spcBef>
                <a:spcPts val="1000"/>
              </a:spcBef>
              <a:spcAft>
                <a:spcPts val="0"/>
              </a:spcAft>
              <a:buSzPts val="1700"/>
              <a:buAutoNum type="arabicPeriod"/>
            </a:pPr>
            <a:r>
              <a:rPr lang="en-US" sz="1700"/>
              <a:t>What efforts have there been to mitigate impacts from earthquakes? What additional mitigation efforts should be implemented?  </a:t>
            </a:r>
            <a:endParaRPr sz="1700"/>
          </a:p>
          <a:p>
            <a:pPr marL="0" lvl="0" indent="0" algn="l" rtl="0">
              <a:spcBef>
                <a:spcPts val="0"/>
              </a:spcBef>
              <a:spcAft>
                <a:spcPts val="0"/>
              </a:spcAft>
              <a:buNone/>
            </a:pPr>
            <a:r>
              <a:rPr lang="en-US" sz="1600" i="1">
                <a:latin typeface="Arial"/>
                <a:ea typeface="Arial"/>
                <a:cs typeface="Arial"/>
                <a:sym typeface="Arial"/>
              </a:rPr>
              <a:t> </a:t>
            </a:r>
            <a:endParaRPr sz="1600"/>
          </a:p>
        </p:txBody>
      </p:sp>
      <p:sp>
        <p:nvSpPr>
          <p:cNvPr id="333" name="Google Shape;333;p32"/>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TextBox 13">
            <a:extLst>
              <a:ext uri="{FF2B5EF4-FFF2-40B4-BE49-F238E27FC236}">
                <a16:creationId xmlns:a16="http://schemas.microsoft.com/office/drawing/2014/main" id="{A0D659DE-9D75-BF76-73F2-F454146FBEB2}"/>
              </a:ext>
            </a:extLst>
          </p:cNvPr>
          <p:cNvSpPr txBox="1"/>
          <p:nvPr/>
        </p:nvSpPr>
        <p:spPr>
          <a:xfrm>
            <a:off x="7184017" y="106931"/>
            <a:ext cx="2156844" cy="954107"/>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17.702°</a:t>
            </a:r>
            <a:r>
              <a:rPr lang="en-US" altLang="en-US" dirty="0">
                <a:latin typeface="Arial" panose="020B0604020202020204" pitchFamily="34" charset="0"/>
              </a:rPr>
              <a:t>N</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82.456°W </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effectLst>
                  <a:outerShdw blurRad="38100" dist="38100" dir="2700000" algn="tl">
                    <a:srgbClr val="C0C0C0"/>
                  </a:outerShdw>
                </a:effectLst>
                <a:latin typeface="Arial" charset="0"/>
                <a:ea typeface="ＭＳ Ｐゴシック" pitchFamily="-109" charset="-128"/>
                <a:cs typeface="Arial" pitchFamily="34" charset="0"/>
              </a:rPr>
              <a:t>10 km</a:t>
            </a:r>
            <a:endParaRPr lang="en-US" sz="14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2" name="Title 1">
            <a:extLst>
              <a:ext uri="{FF2B5EF4-FFF2-40B4-BE49-F238E27FC236}">
                <a16:creationId xmlns:a16="http://schemas.microsoft.com/office/drawing/2014/main" id="{338847C7-9CC6-23B6-01F8-F7F4C934A0DC}"/>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pic>
        <p:nvPicPr>
          <p:cNvPr id="7" name="Picture 6" descr="A map of the world&#10;&#10;AI-generated content may be incorrect.">
            <a:extLst>
              <a:ext uri="{FF2B5EF4-FFF2-40B4-BE49-F238E27FC236}">
                <a16:creationId xmlns:a16="http://schemas.microsoft.com/office/drawing/2014/main" id="{9A8F3FBA-3FE9-5393-7E3D-6F3348DA0B27}"/>
              </a:ext>
            </a:extLst>
          </p:cNvPr>
          <p:cNvPicPr>
            <a:picLocks noChangeAspect="1"/>
          </p:cNvPicPr>
          <p:nvPr/>
        </p:nvPicPr>
        <p:blipFill>
          <a:blip r:embed="rId5"/>
          <a:stretch>
            <a:fillRect/>
          </a:stretch>
        </p:blipFill>
        <p:spPr>
          <a:xfrm>
            <a:off x="289927" y="1142110"/>
            <a:ext cx="4449223" cy="4473839"/>
          </a:xfrm>
          <a:prstGeom prst="rect">
            <a:avLst/>
          </a:prstGeom>
        </p:spPr>
      </p:pic>
      <p:sp>
        <p:nvSpPr>
          <p:cNvPr id="8" name="Rectangle 7">
            <a:extLst>
              <a:ext uri="{FF2B5EF4-FFF2-40B4-BE49-F238E27FC236}">
                <a16:creationId xmlns:a16="http://schemas.microsoft.com/office/drawing/2014/main" id="{1E4D687E-F256-D7BE-7FDB-AE330989FBD7}"/>
              </a:ext>
            </a:extLst>
          </p:cNvPr>
          <p:cNvSpPr/>
          <p:nvPr/>
        </p:nvSpPr>
        <p:spPr>
          <a:xfrm>
            <a:off x="1720647" y="3146323"/>
            <a:ext cx="963562" cy="560438"/>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map of a global satellite&#10;&#10;AI-generated content may be incorrect.">
            <a:extLst>
              <a:ext uri="{FF2B5EF4-FFF2-40B4-BE49-F238E27FC236}">
                <a16:creationId xmlns:a16="http://schemas.microsoft.com/office/drawing/2014/main" id="{594695BC-4C1C-410D-FC05-7B37AA69EA45}"/>
              </a:ext>
            </a:extLst>
          </p:cNvPr>
          <p:cNvPicPr>
            <a:picLocks noChangeAspect="1"/>
          </p:cNvPicPr>
          <p:nvPr/>
        </p:nvPicPr>
        <p:blipFill>
          <a:blip r:embed="rId6"/>
          <a:stretch>
            <a:fillRect/>
          </a:stretch>
        </p:blipFill>
        <p:spPr>
          <a:xfrm>
            <a:off x="4368981" y="3928377"/>
            <a:ext cx="4681738" cy="2791974"/>
          </a:xfrm>
          <a:prstGeom prst="rect">
            <a:avLst/>
          </a:prstGeom>
        </p:spPr>
      </p:pic>
      <p:sp>
        <p:nvSpPr>
          <p:cNvPr id="6" name="TextBox 5">
            <a:extLst>
              <a:ext uri="{FF2B5EF4-FFF2-40B4-BE49-F238E27FC236}">
                <a16:creationId xmlns:a16="http://schemas.microsoft.com/office/drawing/2014/main" id="{8F520147-34D3-DF59-8F57-E3D83DCA1A65}"/>
              </a:ext>
            </a:extLst>
          </p:cNvPr>
          <p:cNvSpPr txBox="1"/>
          <p:nvPr/>
        </p:nvSpPr>
        <p:spPr>
          <a:xfrm>
            <a:off x="93281" y="6009310"/>
            <a:ext cx="4519706" cy="692497"/>
          </a:xfrm>
          <a:prstGeom prst="rect">
            <a:avLst/>
          </a:prstGeom>
          <a:noFill/>
        </p:spPr>
        <p:txBody>
          <a:bodyPr wrap="square" rtlCol="0">
            <a:spAutoFit/>
          </a:bodyPr>
          <a:lstStyle/>
          <a:p>
            <a:pPr algn="r"/>
            <a:r>
              <a:rPr lang="en-US" sz="1300" b="0" i="0" dirty="0">
                <a:solidFill>
                  <a:srgbClr val="333333"/>
                </a:solidFill>
                <a:effectLst/>
                <a:latin typeface="+mn-lt"/>
              </a:rPr>
              <a:t>Surface projection of the slip distribution superimposed on GEBCO bathymetry.  </a:t>
            </a:r>
            <a:r>
              <a:rPr lang="en-US" sz="1300" dirty="0">
                <a:solidFill>
                  <a:srgbClr val="333333"/>
                </a:solidFill>
                <a:latin typeface="+mn-lt"/>
              </a:rPr>
              <a:t>W</a:t>
            </a:r>
            <a:r>
              <a:rPr lang="en-US" sz="1300" b="0" i="0" dirty="0">
                <a:solidFill>
                  <a:srgbClr val="333333"/>
                </a:solidFill>
                <a:effectLst/>
                <a:latin typeface="+mn-lt"/>
              </a:rPr>
              <a:t>hite line indicate plate boundary [Bird 2003]. Cross section of slip on the next slide. </a:t>
            </a:r>
            <a:endParaRPr lang="en-US" sz="1300" dirty="0">
              <a:latin typeface="+mn-lt"/>
            </a:endParaRPr>
          </a:p>
        </p:txBody>
      </p:sp>
      <p:cxnSp>
        <p:nvCxnSpPr>
          <p:cNvPr id="12" name="Straight Connector 11">
            <a:extLst>
              <a:ext uri="{FF2B5EF4-FFF2-40B4-BE49-F238E27FC236}">
                <a16:creationId xmlns:a16="http://schemas.microsoft.com/office/drawing/2014/main" id="{097B3F1B-E6AF-EBC6-E7BC-FADC7E3939C3}"/>
              </a:ext>
            </a:extLst>
          </p:cNvPr>
          <p:cNvCxnSpPr>
            <a:cxnSpLocks/>
          </p:cNvCxnSpPr>
          <p:nvPr/>
        </p:nvCxnSpPr>
        <p:spPr>
          <a:xfrm>
            <a:off x="1720647" y="3706761"/>
            <a:ext cx="3087206" cy="279197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 name="TextBox 9">
            <a:extLst>
              <a:ext uri="{FF2B5EF4-FFF2-40B4-BE49-F238E27FC236}">
                <a16:creationId xmlns:a16="http://schemas.microsoft.com/office/drawing/2014/main" id="{2A1AFEF9-8496-4864-3498-60F7061B17B0}"/>
              </a:ext>
            </a:extLst>
          </p:cNvPr>
          <p:cNvSpPr txBox="1">
            <a:spLocks noChangeArrowheads="1"/>
          </p:cNvSpPr>
          <p:nvPr/>
        </p:nvSpPr>
        <p:spPr bwMode="auto">
          <a:xfrm>
            <a:off x="4928431" y="1061038"/>
            <a:ext cx="3964358"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600" dirty="0">
                <a:latin typeface="Arial" panose="020B0604020202020204" pitchFamily="34" charset="0"/>
                <a:cs typeface="Arial" panose="020B0604020202020204" pitchFamily="34" charset="0"/>
              </a:rPr>
              <a:t>A magnitude 7.6 earthquake occurred in the Caribbean Saturday night, north of Honduras and southwest of the Cayman Islands, briefly triggered tsunami alerts that were later lifted. There are no reports of injuries or damage.</a:t>
            </a:r>
          </a:p>
          <a:p>
            <a:pPr eaLnBrk="1" hangingPunct="1">
              <a:spcBef>
                <a:spcPct val="0"/>
              </a:spcBef>
              <a:buNone/>
            </a:pPr>
            <a:endParaRPr lang="en-US" altLang="en-US" sz="1600" dirty="0">
              <a:latin typeface="Arial" panose="020B0604020202020204" pitchFamily="34" charset="0"/>
              <a:cs typeface="Arial" panose="020B0604020202020204" pitchFamily="34" charset="0"/>
            </a:endParaRPr>
          </a:p>
          <a:p>
            <a:pPr eaLnBrk="1" hangingPunct="1">
              <a:spcBef>
                <a:spcPct val="0"/>
              </a:spcBef>
              <a:buNone/>
            </a:pPr>
            <a:r>
              <a:rPr lang="en-US" altLang="en-US" sz="1600" dirty="0">
                <a:latin typeface="Arial" panose="020B0604020202020204" pitchFamily="34" charset="0"/>
                <a:cs typeface="Arial" panose="020B0604020202020204" pitchFamily="34" charset="0"/>
              </a:rPr>
              <a:t>The earthquake occurred about 207 km (129 miles) southwest of George Town, the capital of the Cayman Islands, and 598 (372 miles) west of Kingston, Jamaica. </a:t>
            </a:r>
          </a:p>
        </p:txBody>
      </p:sp>
      <p:sp>
        <p:nvSpPr>
          <p:cNvPr id="3" name="Google Shape;104;p14">
            <a:extLst>
              <a:ext uri="{FF2B5EF4-FFF2-40B4-BE49-F238E27FC236}">
                <a16:creationId xmlns:a16="http://schemas.microsoft.com/office/drawing/2014/main" id="{7581F513-78F0-58C2-3D2F-C98537D6C4A2}"/>
              </a:ext>
            </a:extLst>
          </p:cNvPr>
          <p:cNvSpPr/>
          <p:nvPr/>
        </p:nvSpPr>
        <p:spPr>
          <a:xfrm>
            <a:off x="61399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rgbClr val="FFFFFF"/>
                </a:solidFill>
                <a:latin typeface="Calibri"/>
                <a:ea typeface="Calibri"/>
                <a:cs typeface="Calibri"/>
                <a:sym typeface="Calibri"/>
              </a:rPr>
              <a:t>ALL</a:t>
            </a:r>
            <a:endParaRPr sz="3000" b="1" dirty="0">
              <a:solidFill>
                <a:srgbClr val="FFFFFF"/>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39595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33"/>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340" name="Google Shape;340;p33"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341" name="Google Shape;341;p33"/>
          <p:cNvSpPr txBox="1"/>
          <p:nvPr/>
        </p:nvSpPr>
        <p:spPr>
          <a:xfrm>
            <a:off x="642144" y="398943"/>
            <a:ext cx="7859700" cy="3078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hlink"/>
                </a:solidFill>
                <a:hlinkClick r:id="rId4"/>
              </a:rPr>
              <a:t>gillian.haberli</a:t>
            </a:r>
            <a:r>
              <a:rPr lang="en-US" sz="1800" u="sng">
                <a:solidFill>
                  <a:schemeClr val="hlink"/>
                </a:solidFill>
                <a:latin typeface="Arial"/>
                <a:ea typeface="Arial"/>
                <a:cs typeface="Arial"/>
                <a:sym typeface="Arial"/>
                <a:hlinkClick r:id="rId4"/>
              </a:rPr>
              <a:t>@earthscope.org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1" name="Google Shape;111;p15"/>
          <p:cNvSpPr txBox="1"/>
          <p:nvPr/>
        </p:nvSpPr>
        <p:spPr>
          <a:xfrm>
            <a:off x="182875" y="3503400"/>
            <a:ext cx="6427500" cy="12879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alibri"/>
              <a:buChar char="●"/>
            </a:pPr>
            <a:r>
              <a:rPr lang="en-US" sz="2400" dirty="0">
                <a:solidFill>
                  <a:schemeClr val="dk1"/>
                </a:solidFill>
                <a:latin typeface="Calibri"/>
                <a:ea typeface="Calibri"/>
                <a:cs typeface="Calibri"/>
                <a:sym typeface="Calibri"/>
              </a:rPr>
              <a:t>Official language is English -Spanish heard too.</a:t>
            </a:r>
            <a:endParaRPr sz="2400" dirty="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US" sz="2400" dirty="0">
                <a:solidFill>
                  <a:schemeClr val="dk1"/>
                </a:solidFill>
                <a:latin typeface="Calibri"/>
                <a:ea typeface="Calibri"/>
                <a:cs typeface="Calibri"/>
                <a:sym typeface="Calibri"/>
              </a:rPr>
              <a:t>Economy is mostly driven from financial services and tourism.</a:t>
            </a:r>
            <a:endParaRPr sz="2400" dirty="0">
              <a:solidFill>
                <a:schemeClr val="dk1"/>
              </a:solidFill>
              <a:latin typeface="Calibri"/>
              <a:ea typeface="Calibri"/>
              <a:cs typeface="Calibri"/>
              <a:sym typeface="Calibri"/>
            </a:endParaRPr>
          </a:p>
          <a:p>
            <a:pPr marL="457200" lvl="0" indent="0" algn="l" rtl="0">
              <a:spcBef>
                <a:spcPts val="0"/>
              </a:spcBef>
              <a:spcAft>
                <a:spcPts val="0"/>
              </a:spcAft>
              <a:buNone/>
            </a:pPr>
            <a:endParaRPr sz="2400" dirty="0">
              <a:solidFill>
                <a:schemeClr val="dk1"/>
              </a:solidFill>
              <a:latin typeface="Calibri"/>
              <a:ea typeface="Calibri"/>
              <a:cs typeface="Calibri"/>
              <a:sym typeface="Calibri"/>
            </a:endParaRPr>
          </a:p>
        </p:txBody>
      </p:sp>
      <p:sp>
        <p:nvSpPr>
          <p:cNvPr id="112" name="Google Shape;112;p15"/>
          <p:cNvSpPr txBox="1"/>
          <p:nvPr/>
        </p:nvSpPr>
        <p:spPr>
          <a:xfrm>
            <a:off x="182875" y="4573349"/>
            <a:ext cx="5849100" cy="24795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alibri"/>
              <a:buChar char="●"/>
            </a:pPr>
            <a:r>
              <a:rPr lang="en-US" sz="2400" dirty="0">
                <a:solidFill>
                  <a:schemeClr val="dk1"/>
                </a:solidFill>
                <a:latin typeface="Calibri"/>
                <a:ea typeface="Calibri"/>
                <a:cs typeface="Calibri"/>
                <a:sym typeface="Calibri"/>
              </a:rPr>
              <a:t>Christopher Columbus (1503) named it “Las Tortugas”.</a:t>
            </a:r>
            <a:endParaRPr sz="2400" dirty="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US" sz="2400" dirty="0">
                <a:solidFill>
                  <a:schemeClr val="dk1"/>
                </a:solidFill>
                <a:latin typeface="Calibri"/>
                <a:ea typeface="Calibri"/>
                <a:cs typeface="Calibri"/>
                <a:sym typeface="Calibri"/>
              </a:rPr>
              <a:t>Topography is mostly flat.</a:t>
            </a:r>
            <a:endParaRPr sz="2400" dirty="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US" sz="2400" dirty="0">
                <a:solidFill>
                  <a:schemeClr val="dk1"/>
                </a:solidFill>
                <a:latin typeface="Calibri"/>
                <a:ea typeface="Calibri"/>
                <a:cs typeface="Calibri"/>
                <a:sym typeface="Calibri"/>
              </a:rPr>
              <a:t>Islands from peaks of Cayman Ridge.</a:t>
            </a:r>
            <a:endParaRPr sz="2400" dirty="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US" sz="2400" dirty="0">
                <a:solidFill>
                  <a:schemeClr val="dk1"/>
                </a:solidFill>
                <a:latin typeface="Calibri"/>
                <a:ea typeface="Calibri"/>
                <a:cs typeface="Calibri"/>
                <a:sym typeface="Calibri"/>
              </a:rPr>
              <a:t>Located in Hurricane Alley - takes direct hits from hurricanes every 2.23 years.</a:t>
            </a:r>
            <a:endParaRPr sz="2400" dirty="0">
              <a:solidFill>
                <a:schemeClr val="dk1"/>
              </a:solidFill>
              <a:latin typeface="Calibri"/>
              <a:ea typeface="Calibri"/>
              <a:cs typeface="Calibri"/>
              <a:sym typeface="Calibri"/>
            </a:endParaRPr>
          </a:p>
        </p:txBody>
      </p:sp>
      <p:pic>
        <p:nvPicPr>
          <p:cNvPr id="113" name="Google Shape;113;p15"/>
          <p:cNvPicPr preferRelativeResize="0"/>
          <p:nvPr/>
        </p:nvPicPr>
        <p:blipFill>
          <a:blip r:embed="rId3">
            <a:alphaModFix/>
          </a:blip>
          <a:stretch>
            <a:fillRect/>
          </a:stretch>
        </p:blipFill>
        <p:spPr>
          <a:xfrm>
            <a:off x="5760725" y="4317947"/>
            <a:ext cx="3150052" cy="1971141"/>
          </a:xfrm>
          <a:prstGeom prst="rect">
            <a:avLst/>
          </a:prstGeom>
          <a:noFill/>
          <a:ln w="19050" cap="flat" cmpd="sng">
            <a:solidFill>
              <a:schemeClr val="dk2"/>
            </a:solidFill>
            <a:prstDash val="solid"/>
            <a:round/>
            <a:headEnd type="none" w="sm" len="sm"/>
            <a:tailEnd type="none" w="sm" len="sm"/>
          </a:ln>
        </p:spPr>
      </p:pic>
      <p:sp>
        <p:nvSpPr>
          <p:cNvPr id="114" name="Google Shape;114;p15"/>
          <p:cNvSpPr txBox="1"/>
          <p:nvPr/>
        </p:nvSpPr>
        <p:spPr>
          <a:xfrm>
            <a:off x="5712745" y="6289102"/>
            <a:ext cx="3246000" cy="34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800">
                <a:solidFill>
                  <a:schemeClr val="dk1"/>
                </a:solidFill>
                <a:latin typeface="Calibri"/>
                <a:ea typeface="Calibri"/>
                <a:cs typeface="Calibri"/>
                <a:sym typeface="Calibri"/>
              </a:rPr>
              <a:t>Sgerbic, CC BY-SA 4.0 &lt;https://creativecommons.org/licenses/by-sa/4.0&gt;, via Wikimedia Commons</a:t>
            </a:r>
            <a:endParaRPr sz="800">
              <a:solidFill>
                <a:schemeClr val="dk1"/>
              </a:solidFill>
              <a:latin typeface="Calibri"/>
              <a:ea typeface="Calibri"/>
              <a:cs typeface="Calibri"/>
              <a:sym typeface="Calibri"/>
            </a:endParaRPr>
          </a:p>
        </p:txBody>
      </p:sp>
      <p:pic>
        <p:nvPicPr>
          <p:cNvPr id="115" name="Google Shape;115;p15"/>
          <p:cNvPicPr preferRelativeResize="0"/>
          <p:nvPr/>
        </p:nvPicPr>
        <p:blipFill rotWithShape="1">
          <a:blip r:embed="rId4">
            <a:alphaModFix/>
          </a:blip>
          <a:srcRect l="2936" r="2936"/>
          <a:stretch/>
        </p:blipFill>
        <p:spPr>
          <a:xfrm>
            <a:off x="402336" y="842644"/>
            <a:ext cx="4379511" cy="2741437"/>
          </a:xfrm>
          <a:prstGeom prst="rect">
            <a:avLst/>
          </a:prstGeom>
          <a:noFill/>
          <a:ln w="19050" cap="flat" cmpd="sng">
            <a:solidFill>
              <a:schemeClr val="dk2"/>
            </a:solidFill>
            <a:prstDash val="solid"/>
            <a:round/>
            <a:headEnd type="none" w="sm" len="sm"/>
            <a:tailEnd type="none" w="sm" len="sm"/>
          </a:ln>
        </p:spPr>
      </p:pic>
      <p:pic>
        <p:nvPicPr>
          <p:cNvPr id="116" name="Google Shape;116;p15"/>
          <p:cNvPicPr preferRelativeResize="0"/>
          <p:nvPr/>
        </p:nvPicPr>
        <p:blipFill>
          <a:blip r:embed="rId5">
            <a:alphaModFix/>
          </a:blip>
          <a:stretch>
            <a:fillRect/>
          </a:stretch>
        </p:blipFill>
        <p:spPr>
          <a:xfrm>
            <a:off x="7132319" y="1380744"/>
            <a:ext cx="1774129" cy="2213830"/>
          </a:xfrm>
          <a:prstGeom prst="rect">
            <a:avLst/>
          </a:prstGeom>
          <a:noFill/>
          <a:ln w="19050" cap="flat" cmpd="sng">
            <a:solidFill>
              <a:schemeClr val="dk2"/>
            </a:solidFill>
            <a:prstDash val="solid"/>
            <a:round/>
            <a:headEnd type="none" w="sm" len="sm"/>
            <a:tailEnd type="none" w="sm" len="sm"/>
          </a:ln>
        </p:spPr>
      </p:pic>
      <p:sp>
        <p:nvSpPr>
          <p:cNvPr id="117" name="Google Shape;117;p15"/>
          <p:cNvSpPr txBox="1"/>
          <p:nvPr/>
        </p:nvSpPr>
        <p:spPr>
          <a:xfrm>
            <a:off x="6991575" y="3594575"/>
            <a:ext cx="1878900" cy="538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800">
                <a:solidFill>
                  <a:schemeClr val="dk1"/>
                </a:solidFill>
              </a:rPr>
              <a:t>By User2369 - Own work, CC0, https://commons.wikimedia.org/w/index.php?curid=147213431</a:t>
            </a:r>
            <a:endParaRPr sz="800">
              <a:solidFill>
                <a:schemeClr val="dk1"/>
              </a:solidFill>
              <a:latin typeface="Calibri"/>
              <a:ea typeface="Calibri"/>
              <a:cs typeface="Calibri"/>
              <a:sym typeface="Calibri"/>
            </a:endParaRPr>
          </a:p>
        </p:txBody>
      </p:sp>
      <p:sp>
        <p:nvSpPr>
          <p:cNvPr id="118" name="Google Shape;118;p15"/>
          <p:cNvSpPr txBox="1"/>
          <p:nvPr/>
        </p:nvSpPr>
        <p:spPr>
          <a:xfrm>
            <a:off x="4715200" y="842644"/>
            <a:ext cx="2615185" cy="23106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alibri"/>
              <a:buChar char="●"/>
            </a:pPr>
            <a:r>
              <a:rPr lang="en-US" sz="2400" dirty="0">
                <a:solidFill>
                  <a:schemeClr val="dk1"/>
                </a:solidFill>
                <a:latin typeface="Calibri"/>
                <a:ea typeface="Calibri"/>
                <a:cs typeface="Calibri"/>
                <a:sym typeface="Calibri"/>
              </a:rPr>
              <a:t>British Territory consisting of 3 islands.</a:t>
            </a:r>
            <a:endParaRPr sz="2400" dirty="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US" sz="2400" dirty="0">
                <a:solidFill>
                  <a:schemeClr val="dk1"/>
                </a:solidFill>
                <a:latin typeface="Calibri"/>
                <a:ea typeface="Calibri"/>
                <a:cs typeface="Calibri"/>
                <a:sym typeface="Calibri"/>
              </a:rPr>
              <a:t>Capital is George Town on Grand Cayman.</a:t>
            </a:r>
            <a:endParaRPr sz="2400" dirty="0">
              <a:solidFill>
                <a:schemeClr val="dk1"/>
              </a:solidFill>
              <a:latin typeface="Calibri"/>
              <a:ea typeface="Calibri"/>
              <a:cs typeface="Calibri"/>
              <a:sym typeface="Calibri"/>
            </a:endParaRPr>
          </a:p>
        </p:txBody>
      </p:sp>
      <p:sp>
        <p:nvSpPr>
          <p:cNvPr id="119" name="Google Shape;119;p15"/>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Title 1">
            <a:extLst>
              <a:ext uri="{FF2B5EF4-FFF2-40B4-BE49-F238E27FC236}">
                <a16:creationId xmlns:a16="http://schemas.microsoft.com/office/drawing/2014/main" id="{63556C85-9123-9AE8-BDB2-8641D2CB4403}"/>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
        <p:nvSpPr>
          <p:cNvPr id="3" name="Oval 2">
            <a:extLst>
              <a:ext uri="{FF2B5EF4-FFF2-40B4-BE49-F238E27FC236}">
                <a16:creationId xmlns:a16="http://schemas.microsoft.com/office/drawing/2014/main" id="{36F2E7A2-013C-6A19-2053-3997214F0F1D}"/>
              </a:ext>
            </a:extLst>
          </p:cNvPr>
          <p:cNvSpPr/>
          <p:nvPr/>
        </p:nvSpPr>
        <p:spPr>
          <a:xfrm>
            <a:off x="1233488" y="1779830"/>
            <a:ext cx="503872" cy="39319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6" name="Google Shape;126;p16"/>
          <p:cNvSpPr txBox="1"/>
          <p:nvPr/>
        </p:nvSpPr>
        <p:spPr>
          <a:xfrm>
            <a:off x="137150" y="3296625"/>
            <a:ext cx="8672400" cy="12132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Blue Iguana (endangered), bats, agouti, butterflies, parrots, etc.</a:t>
            </a: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Marine life: stingrays, tarpon-fish, French angel fish, turtles, goose-beaked whales, etc.</a:t>
            </a:r>
            <a:endParaRPr sz="2400">
              <a:solidFill>
                <a:schemeClr val="dk1"/>
              </a:solidFill>
              <a:latin typeface="Calibri"/>
              <a:ea typeface="Calibri"/>
              <a:cs typeface="Calibri"/>
              <a:sym typeface="Calibri"/>
            </a:endParaRPr>
          </a:p>
        </p:txBody>
      </p:sp>
      <p:sp>
        <p:nvSpPr>
          <p:cNvPr id="127" name="Google Shape;127;p16"/>
          <p:cNvSpPr txBox="1"/>
          <p:nvPr/>
        </p:nvSpPr>
        <p:spPr>
          <a:xfrm>
            <a:off x="132700" y="4361325"/>
            <a:ext cx="5899800" cy="24459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Mastic Trail - hiking through forest.</a:t>
            </a: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Diving and snorkeling - coral reefs and shipwrecks.</a:t>
            </a: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Geologic Marvels:  Hell (image on the right), Crystal Caves, Blowholes, and Devil’s Grotto (large underwater cavern).</a:t>
            </a:r>
            <a:endParaRPr sz="2400">
              <a:solidFill>
                <a:schemeClr val="dk1"/>
              </a:solidFill>
              <a:latin typeface="Calibri"/>
              <a:ea typeface="Calibri"/>
              <a:cs typeface="Calibri"/>
              <a:sym typeface="Calibri"/>
            </a:endParaRPr>
          </a:p>
        </p:txBody>
      </p:sp>
      <p:pic>
        <p:nvPicPr>
          <p:cNvPr id="128" name="Google Shape;128;p16"/>
          <p:cNvPicPr preferRelativeResize="0"/>
          <p:nvPr/>
        </p:nvPicPr>
        <p:blipFill rotWithShape="1">
          <a:blip r:embed="rId3">
            <a:alphaModFix/>
          </a:blip>
          <a:srcRect/>
          <a:stretch/>
        </p:blipFill>
        <p:spPr>
          <a:xfrm>
            <a:off x="5846500" y="4361325"/>
            <a:ext cx="3054095" cy="1911095"/>
          </a:xfrm>
          <a:prstGeom prst="rect">
            <a:avLst/>
          </a:prstGeom>
          <a:noFill/>
          <a:ln w="19050" cap="flat" cmpd="sng">
            <a:solidFill>
              <a:schemeClr val="dk2"/>
            </a:solidFill>
            <a:prstDash val="solid"/>
            <a:round/>
            <a:headEnd type="none" w="sm" len="sm"/>
            <a:tailEnd type="none" w="sm" len="sm"/>
          </a:ln>
        </p:spPr>
      </p:pic>
      <p:sp>
        <p:nvSpPr>
          <p:cNvPr id="129" name="Google Shape;129;p16"/>
          <p:cNvSpPr txBox="1"/>
          <p:nvPr/>
        </p:nvSpPr>
        <p:spPr>
          <a:xfrm>
            <a:off x="5846550" y="6272425"/>
            <a:ext cx="3054000" cy="40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800">
                <a:solidFill>
                  <a:schemeClr val="dk1"/>
                </a:solidFill>
              </a:rPr>
              <a:t>By Dylanpack - Own work, CC BY-SA 3.0, https://commons.wikimedia.org/w/index.php?curid=7132167</a:t>
            </a:r>
            <a:endParaRPr sz="800">
              <a:solidFill>
                <a:schemeClr val="dk1"/>
              </a:solidFill>
              <a:latin typeface="Calibri"/>
              <a:ea typeface="Calibri"/>
              <a:cs typeface="Calibri"/>
              <a:sym typeface="Calibri"/>
            </a:endParaRPr>
          </a:p>
        </p:txBody>
      </p:sp>
      <p:pic>
        <p:nvPicPr>
          <p:cNvPr id="130" name="Google Shape;130;p16"/>
          <p:cNvPicPr preferRelativeResize="0"/>
          <p:nvPr/>
        </p:nvPicPr>
        <p:blipFill rotWithShape="1">
          <a:blip r:embed="rId4">
            <a:alphaModFix/>
          </a:blip>
          <a:srcRect t="5349" b="5349"/>
          <a:stretch/>
        </p:blipFill>
        <p:spPr>
          <a:xfrm>
            <a:off x="350801" y="1073764"/>
            <a:ext cx="3054095" cy="1911097"/>
          </a:xfrm>
          <a:prstGeom prst="rect">
            <a:avLst/>
          </a:prstGeom>
          <a:noFill/>
          <a:ln w="19050" cap="flat" cmpd="sng">
            <a:solidFill>
              <a:schemeClr val="dk2"/>
            </a:solidFill>
            <a:prstDash val="solid"/>
            <a:round/>
            <a:headEnd type="none" w="sm" len="sm"/>
            <a:tailEnd type="none" w="sm" len="sm"/>
          </a:ln>
        </p:spPr>
      </p:pic>
      <p:sp>
        <p:nvSpPr>
          <p:cNvPr id="131" name="Google Shape;131;p16"/>
          <p:cNvSpPr txBox="1"/>
          <p:nvPr/>
        </p:nvSpPr>
        <p:spPr>
          <a:xfrm>
            <a:off x="274320" y="2984840"/>
            <a:ext cx="3334500" cy="365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800">
                <a:solidFill>
                  <a:schemeClr val="dk1"/>
                </a:solidFill>
              </a:rPr>
              <a:t>By Lhb1239 - Own work, CC BY-SA 3.0, https://commons.wikimedia.org/w/index.php?curid=15899575</a:t>
            </a:r>
            <a:endParaRPr sz="800">
              <a:solidFill>
                <a:schemeClr val="dk1"/>
              </a:solidFill>
              <a:latin typeface="Calibri"/>
              <a:ea typeface="Calibri"/>
              <a:cs typeface="Calibri"/>
              <a:sym typeface="Calibri"/>
            </a:endParaRPr>
          </a:p>
        </p:txBody>
      </p:sp>
      <p:pic>
        <p:nvPicPr>
          <p:cNvPr id="132" name="Google Shape;132;p16"/>
          <p:cNvPicPr preferRelativeResize="0"/>
          <p:nvPr/>
        </p:nvPicPr>
        <p:blipFill>
          <a:blip r:embed="rId5">
            <a:alphaModFix/>
          </a:blip>
          <a:stretch>
            <a:fillRect/>
          </a:stretch>
        </p:blipFill>
        <p:spPr>
          <a:xfrm>
            <a:off x="6258200" y="1072050"/>
            <a:ext cx="2640425" cy="1914525"/>
          </a:xfrm>
          <a:prstGeom prst="rect">
            <a:avLst/>
          </a:prstGeom>
          <a:noFill/>
          <a:ln w="19050" cap="flat" cmpd="sng">
            <a:solidFill>
              <a:srgbClr val="000000"/>
            </a:solidFill>
            <a:prstDash val="solid"/>
            <a:round/>
            <a:headEnd type="none" w="sm" len="sm"/>
            <a:tailEnd type="none" w="sm" len="sm"/>
          </a:ln>
        </p:spPr>
      </p:pic>
      <p:sp>
        <p:nvSpPr>
          <p:cNvPr id="133" name="Google Shape;133;p16"/>
          <p:cNvSpPr txBox="1"/>
          <p:nvPr/>
        </p:nvSpPr>
        <p:spPr>
          <a:xfrm>
            <a:off x="6090025" y="2964750"/>
            <a:ext cx="3054000" cy="405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800">
                <a:solidFill>
                  <a:schemeClr val="dk1"/>
                </a:solidFill>
              </a:rPr>
              <a:t>By Jcparsaligan at English Wikipedia, CC BY-SA 3.0, </a:t>
            </a:r>
            <a:r>
              <a:rPr lang="en-US" sz="800" u="sng">
                <a:solidFill>
                  <a:srgbClr val="1155CC"/>
                </a:solidFill>
                <a:hlinkClick r:id="rId6">
                  <a:extLst>
                    <a:ext uri="{A12FA001-AC4F-418D-AE19-62706E023703}">
                      <ahyp:hlinkClr xmlns:ahyp="http://schemas.microsoft.com/office/drawing/2018/hyperlinkcolor" val="tx"/>
                    </a:ext>
                  </a:extLst>
                </a:hlinkClick>
              </a:rPr>
              <a:t>https://commons.wikimedia.org/w/index.php?curid=101732680</a:t>
            </a:r>
            <a:endParaRPr sz="800">
              <a:solidFill>
                <a:schemeClr val="dk1"/>
              </a:solidFill>
            </a:endParaRPr>
          </a:p>
          <a:p>
            <a:pPr marL="0" lvl="0" indent="0" algn="l" rtl="0">
              <a:spcBef>
                <a:spcPts val="0"/>
              </a:spcBef>
              <a:spcAft>
                <a:spcPts val="0"/>
              </a:spcAft>
              <a:buNone/>
            </a:pPr>
            <a:endParaRPr sz="800">
              <a:solidFill>
                <a:schemeClr val="dk1"/>
              </a:solidFill>
            </a:endParaRPr>
          </a:p>
        </p:txBody>
      </p:sp>
      <p:sp>
        <p:nvSpPr>
          <p:cNvPr id="134" name="Google Shape;134;p16"/>
          <p:cNvSpPr txBox="1"/>
          <p:nvPr/>
        </p:nvSpPr>
        <p:spPr>
          <a:xfrm>
            <a:off x="3404900" y="1070950"/>
            <a:ext cx="2853300" cy="21945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Tropical climate = High Biodiversity.</a:t>
            </a: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Islands = limestone base with coral reefs surrounding it.</a:t>
            </a:r>
            <a:endParaRPr sz="2400">
              <a:solidFill>
                <a:schemeClr val="dk1"/>
              </a:solidFill>
              <a:latin typeface="Calibri"/>
              <a:ea typeface="Calibri"/>
              <a:cs typeface="Calibri"/>
              <a:sym typeface="Calibri"/>
            </a:endParaRPr>
          </a:p>
        </p:txBody>
      </p:sp>
      <p:sp>
        <p:nvSpPr>
          <p:cNvPr id="135" name="Google Shape;135;p16"/>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Title 1">
            <a:extLst>
              <a:ext uri="{FF2B5EF4-FFF2-40B4-BE49-F238E27FC236}">
                <a16:creationId xmlns:a16="http://schemas.microsoft.com/office/drawing/2014/main" id="{4226537A-51C3-A51F-FF56-87F550B17C6F}"/>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Google Shape;141;p17"/>
          <p:cNvPicPr preferRelativeResize="0"/>
          <p:nvPr/>
        </p:nvPicPr>
        <p:blipFill>
          <a:blip r:embed="rId3">
            <a:alphaModFix/>
          </a:blip>
          <a:stretch>
            <a:fillRect/>
          </a:stretch>
        </p:blipFill>
        <p:spPr>
          <a:xfrm>
            <a:off x="465600" y="3528975"/>
            <a:ext cx="2846250" cy="3119275"/>
          </a:xfrm>
          <a:prstGeom prst="rect">
            <a:avLst/>
          </a:prstGeom>
          <a:noFill/>
          <a:ln>
            <a:noFill/>
          </a:ln>
        </p:spPr>
      </p:pic>
      <p:sp>
        <p:nvSpPr>
          <p:cNvPr id="142" name="Google Shape;142;p17"/>
          <p:cNvSpPr txBox="1"/>
          <p:nvPr/>
        </p:nvSpPr>
        <p:spPr>
          <a:xfrm>
            <a:off x="230700" y="1059125"/>
            <a:ext cx="4267800" cy="2413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The Modified-Mercalli Intensity (MMI) scale is a ten-stage scale, from I to X, that indicates the severity of ground shaking.</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 </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Intensity is based on observed effects and is variable over the area affected by the earthquake and is dependent on earthquake size, depth, distance, and local conditions.</a:t>
            </a:r>
            <a:endParaRPr sz="1600">
              <a:solidFill>
                <a:schemeClr val="dk1"/>
              </a:solidFill>
            </a:endParaRPr>
          </a:p>
        </p:txBody>
      </p:sp>
      <p:sp>
        <p:nvSpPr>
          <p:cNvPr id="143" name="Google Shape;143;p17"/>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144" name="Google Shape;144;p17"/>
          <p:cNvPicPr preferRelativeResize="0"/>
          <p:nvPr/>
        </p:nvPicPr>
        <p:blipFill rotWithShape="1">
          <a:blip r:embed="rId4">
            <a:alphaModFix/>
          </a:blip>
          <a:srcRect t="5901" b="18334"/>
          <a:stretch/>
        </p:blipFill>
        <p:spPr>
          <a:xfrm>
            <a:off x="4619900" y="1648850"/>
            <a:ext cx="4267800" cy="3872591"/>
          </a:xfrm>
          <a:prstGeom prst="rect">
            <a:avLst/>
          </a:prstGeom>
          <a:noFill/>
          <a:ln>
            <a:noFill/>
          </a:ln>
        </p:spPr>
      </p:pic>
      <p:sp>
        <p:nvSpPr>
          <p:cNvPr id="2" name="Title 1">
            <a:extLst>
              <a:ext uri="{FF2B5EF4-FFF2-40B4-BE49-F238E27FC236}">
                <a16:creationId xmlns:a16="http://schemas.microsoft.com/office/drawing/2014/main" id="{3FEB0410-BA22-C907-2BB6-7D15F599A7F7}"/>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18"/>
          <p:cNvSpPr txBox="1"/>
          <p:nvPr/>
        </p:nvSpPr>
        <p:spPr>
          <a:xfrm>
            <a:off x="502325" y="1101200"/>
            <a:ext cx="8525400" cy="99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The USGS PAGER map shows the population exposed to different Modified Mercalli Intensity (MMI) levels.  The USGS estimates that approximately 11,000 people felt moderate shaking from this earthquake.</a:t>
            </a:r>
            <a:endParaRPr sz="1600">
              <a:solidFill>
                <a:schemeClr val="dk1"/>
              </a:solidFill>
            </a:endParaRPr>
          </a:p>
        </p:txBody>
      </p:sp>
      <p:sp>
        <p:nvSpPr>
          <p:cNvPr id="152" name="Google Shape;152;p18"/>
          <p:cNvSpPr txBox="1"/>
          <p:nvPr/>
        </p:nvSpPr>
        <p:spPr>
          <a:xfrm>
            <a:off x="4341300" y="5515625"/>
            <a:ext cx="4593000" cy="1119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b="1">
                <a:solidFill>
                  <a:schemeClr val="dk1"/>
                </a:solidFill>
              </a:rPr>
              <a:t>The color-coded contour lines outline regions of MMI intensity. The total population exposure to a given MMI value is obtained by summing the population between contour lines. The estimated population exposure to each MMI Intensity is shown in the table.</a:t>
            </a: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b="1" i="1">
                <a:solidFill>
                  <a:schemeClr val="dk1"/>
                </a:solidFill>
              </a:rPr>
              <a:t>Image courtesy of the US Geological Survey</a:t>
            </a:r>
            <a:endParaRPr sz="1100" b="1" i="1">
              <a:solidFill>
                <a:schemeClr val="dk1"/>
              </a:solidFill>
            </a:endParaRPr>
          </a:p>
          <a:p>
            <a:pPr marL="0" lvl="0" indent="0" algn="l" rtl="0">
              <a:spcBef>
                <a:spcPts val="0"/>
              </a:spcBef>
              <a:spcAft>
                <a:spcPts val="0"/>
              </a:spcAft>
              <a:buNone/>
            </a:pPr>
            <a:endParaRPr sz="3100">
              <a:solidFill>
                <a:schemeClr val="dk1"/>
              </a:solidFill>
              <a:latin typeface="Calibri"/>
              <a:ea typeface="Calibri"/>
              <a:cs typeface="Calibri"/>
              <a:sym typeface="Calibri"/>
            </a:endParaRPr>
          </a:p>
        </p:txBody>
      </p:sp>
      <p:sp>
        <p:nvSpPr>
          <p:cNvPr id="153" name="Google Shape;153;p18"/>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154" name="Google Shape;154;p18"/>
          <p:cNvPicPr preferRelativeResize="0"/>
          <p:nvPr/>
        </p:nvPicPr>
        <p:blipFill>
          <a:blip r:embed="rId3">
            <a:alphaModFix/>
          </a:blip>
          <a:stretch>
            <a:fillRect/>
          </a:stretch>
        </p:blipFill>
        <p:spPr>
          <a:xfrm>
            <a:off x="4760550" y="1960925"/>
            <a:ext cx="3554700" cy="3554700"/>
          </a:xfrm>
          <a:prstGeom prst="rect">
            <a:avLst/>
          </a:prstGeom>
          <a:noFill/>
          <a:ln>
            <a:noFill/>
          </a:ln>
        </p:spPr>
      </p:pic>
      <p:pic>
        <p:nvPicPr>
          <p:cNvPr id="155" name="Google Shape;155;p18"/>
          <p:cNvPicPr preferRelativeResize="0"/>
          <p:nvPr/>
        </p:nvPicPr>
        <p:blipFill>
          <a:blip r:embed="rId4">
            <a:alphaModFix/>
          </a:blip>
          <a:stretch>
            <a:fillRect/>
          </a:stretch>
        </p:blipFill>
        <p:spPr>
          <a:xfrm>
            <a:off x="572300" y="2098700"/>
            <a:ext cx="3554700" cy="4653021"/>
          </a:xfrm>
          <a:prstGeom prst="rect">
            <a:avLst/>
          </a:prstGeom>
          <a:noFill/>
          <a:ln>
            <a:noFill/>
          </a:ln>
        </p:spPr>
      </p:pic>
      <p:sp>
        <p:nvSpPr>
          <p:cNvPr id="2" name="Title 1">
            <a:extLst>
              <a:ext uri="{FF2B5EF4-FFF2-40B4-BE49-F238E27FC236}">
                <a16:creationId xmlns:a16="http://schemas.microsoft.com/office/drawing/2014/main" id="{AE1EEEA4-AFB4-BA85-EDEC-2DE46A49A035}"/>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EB94EE9-C8A3-4C78-99E6-86A993E65550}"/>
              </a:ext>
            </a:extLst>
          </p:cNvPr>
          <p:cNvGrpSpPr/>
          <p:nvPr/>
        </p:nvGrpSpPr>
        <p:grpSpPr>
          <a:xfrm>
            <a:off x="838498" y="2333394"/>
            <a:ext cx="7690644" cy="4020109"/>
            <a:chOff x="691356" y="2085379"/>
            <a:chExt cx="7690644" cy="4020109"/>
          </a:xfrm>
        </p:grpSpPr>
        <p:pic>
          <p:nvPicPr>
            <p:cNvPr id="12" name="Picture 11">
              <a:extLst>
                <a:ext uri="{FF2B5EF4-FFF2-40B4-BE49-F238E27FC236}">
                  <a16:creationId xmlns:a16="http://schemas.microsoft.com/office/drawing/2014/main" id="{C4C0C0D5-2042-1546-BC49-6BECD925B73A}"/>
                </a:ext>
              </a:extLst>
            </p:cNvPr>
            <p:cNvPicPr>
              <a:picLocks noChangeAspect="1"/>
            </p:cNvPicPr>
            <p:nvPr/>
          </p:nvPicPr>
          <p:blipFill rotWithShape="1">
            <a:blip r:embed="rId3"/>
            <a:srcRect l="11667" t="9567" r="15000" b="18710"/>
            <a:stretch/>
          </p:blipFill>
          <p:spPr>
            <a:xfrm>
              <a:off x="691356" y="2085379"/>
              <a:ext cx="7690644" cy="4020109"/>
            </a:xfrm>
            <a:prstGeom prst="rect">
              <a:avLst/>
            </a:prstGeom>
          </p:spPr>
        </p:pic>
        <p:sp>
          <p:nvSpPr>
            <p:cNvPr id="2" name="TextBox 1">
              <a:extLst>
                <a:ext uri="{FF2B5EF4-FFF2-40B4-BE49-F238E27FC236}">
                  <a16:creationId xmlns:a16="http://schemas.microsoft.com/office/drawing/2014/main" id="{123120ED-B4FC-AE40-B07B-590677AF3342}"/>
                </a:ext>
              </a:extLst>
            </p:cNvPr>
            <p:cNvSpPr txBox="1"/>
            <p:nvPr/>
          </p:nvSpPr>
          <p:spPr>
            <a:xfrm>
              <a:off x="5562600" y="5606048"/>
              <a:ext cx="2297809" cy="338554"/>
            </a:xfrm>
            <a:prstGeom prst="rect">
              <a:avLst/>
            </a:prstGeom>
            <a:noFill/>
          </p:spPr>
          <p:txBody>
            <a:bodyPr wrap="none" rtlCol="0">
              <a:spAutoFit/>
            </a:bodyPr>
            <a:lstStyle/>
            <a:p>
              <a:r>
                <a:rPr lang="en-US" sz="1600" b="1" dirty="0"/>
                <a:t>South American Plate</a:t>
              </a:r>
            </a:p>
          </p:txBody>
        </p:sp>
        <p:sp>
          <p:nvSpPr>
            <p:cNvPr id="3" name="TextBox 2">
              <a:extLst>
                <a:ext uri="{FF2B5EF4-FFF2-40B4-BE49-F238E27FC236}">
                  <a16:creationId xmlns:a16="http://schemas.microsoft.com/office/drawing/2014/main" id="{913CC57B-891F-4F42-A5BD-B8BAEA10193E}"/>
                </a:ext>
              </a:extLst>
            </p:cNvPr>
            <p:cNvSpPr txBox="1"/>
            <p:nvPr/>
          </p:nvSpPr>
          <p:spPr>
            <a:xfrm rot="21414861">
              <a:off x="6029021" y="3910767"/>
              <a:ext cx="992579" cy="369332"/>
            </a:xfrm>
            <a:prstGeom prst="rect">
              <a:avLst/>
            </a:prstGeom>
            <a:noFill/>
          </p:spPr>
          <p:txBody>
            <a:bodyPr wrap="none" rtlCol="0">
              <a:spAutoFit/>
            </a:bodyPr>
            <a:lstStyle/>
            <a:p>
              <a:r>
                <a:rPr lang="en-US" b="1" dirty="0"/>
                <a:t>2 cm/</a:t>
              </a:r>
              <a:r>
                <a:rPr lang="en-US" b="1" dirty="0" err="1"/>
                <a:t>yr</a:t>
              </a:r>
              <a:endParaRPr lang="en-US" b="1" dirty="0"/>
            </a:p>
          </p:txBody>
        </p:sp>
        <p:sp>
          <p:nvSpPr>
            <p:cNvPr id="16" name="TextBox 24">
              <a:extLst>
                <a:ext uri="{FF2B5EF4-FFF2-40B4-BE49-F238E27FC236}">
                  <a16:creationId xmlns:a16="http://schemas.microsoft.com/office/drawing/2014/main" id="{46300FC1-BC4F-6243-9F51-44C087386007}"/>
                </a:ext>
              </a:extLst>
            </p:cNvPr>
            <p:cNvSpPr txBox="1">
              <a:spLocks noChangeArrowheads="1"/>
            </p:cNvSpPr>
            <p:nvPr/>
          </p:nvSpPr>
          <p:spPr bwMode="auto">
            <a:xfrm>
              <a:off x="2895600" y="3743288"/>
              <a:ext cx="15472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dirty="0">
                  <a:solidFill>
                    <a:srgbClr val="FF0000"/>
                  </a:solidFill>
                  <a:latin typeface="Arial" panose="020B0604020202020204" pitchFamily="34" charset="0"/>
                </a:rPr>
                <a:t>M7.6 Earthquake</a:t>
              </a:r>
            </a:p>
          </p:txBody>
        </p:sp>
        <p:cxnSp>
          <p:nvCxnSpPr>
            <p:cNvPr id="19" name="Straight Connector 18">
              <a:extLst>
                <a:ext uri="{FF2B5EF4-FFF2-40B4-BE49-F238E27FC236}">
                  <a16:creationId xmlns:a16="http://schemas.microsoft.com/office/drawing/2014/main" id="{C510C57D-3D8C-5B4F-8367-625FA1E2472D}"/>
                </a:ext>
              </a:extLst>
            </p:cNvPr>
            <p:cNvCxnSpPr>
              <a:cxnSpLocks/>
              <a:endCxn id="16" idx="1"/>
            </p:cNvCxnSpPr>
            <p:nvPr/>
          </p:nvCxnSpPr>
          <p:spPr>
            <a:xfrm>
              <a:off x="2667000" y="3819488"/>
              <a:ext cx="228600" cy="77689"/>
            </a:xfrm>
            <a:prstGeom prst="line">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3E771155-10EF-2245-B4AE-32444C51C809}"/>
              </a:ext>
            </a:extLst>
          </p:cNvPr>
          <p:cNvSpPr txBox="1"/>
          <p:nvPr/>
        </p:nvSpPr>
        <p:spPr>
          <a:xfrm>
            <a:off x="798786" y="1123560"/>
            <a:ext cx="7598979" cy="1077218"/>
          </a:xfrm>
          <a:prstGeom prst="rect">
            <a:avLst/>
          </a:prstGeom>
          <a:noFill/>
        </p:spPr>
        <p:txBody>
          <a:bodyPr wrap="square" rtlCol="0">
            <a:spAutoFit/>
          </a:bodyPr>
          <a:lstStyle/>
          <a:p>
            <a:r>
              <a:rPr lang="en-US" sz="1600" dirty="0"/>
              <a:t>The Caribbean Plate moves east at about 2 cm/</a:t>
            </a:r>
            <a:r>
              <a:rPr lang="en-US" sz="1600" dirty="0" err="1"/>
              <a:t>yr</a:t>
            </a:r>
            <a:r>
              <a:rPr lang="en-US" sz="1600" dirty="0"/>
              <a:t> with respect to the North and South American plates.  In the area of the M7.6 February 8, 2025 earthquake, the Caribbean – North American Plate boundary is a left-lateral transform fault.  Tectonics of the area within the purple outline are described in the next slide.</a:t>
            </a:r>
          </a:p>
        </p:txBody>
      </p:sp>
      <p:pic>
        <p:nvPicPr>
          <p:cNvPr id="6" name="Picture 5" descr="A picture containing candelabrum, fan, grate&#10;&#10;Description automatically generated">
            <a:extLst>
              <a:ext uri="{FF2B5EF4-FFF2-40B4-BE49-F238E27FC236}">
                <a16:creationId xmlns:a16="http://schemas.microsoft.com/office/drawing/2014/main" id="{89575FB4-73C7-A411-50C6-27C7EBDA71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3738DC6B-5C12-76F9-98C1-51756ADC6167}"/>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5-Point Star 10">
            <a:extLst>
              <a:ext uri="{FF2B5EF4-FFF2-40B4-BE49-F238E27FC236}">
                <a16:creationId xmlns:a16="http://schemas.microsoft.com/office/drawing/2014/main" id="{233AB55D-E0CE-1E40-2A2C-F5000847FA33}"/>
              </a:ext>
            </a:extLst>
          </p:cNvPr>
          <p:cNvSpPr/>
          <p:nvPr/>
        </p:nvSpPr>
        <p:spPr>
          <a:xfrm>
            <a:off x="2585542" y="3838903"/>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0" name="Group 19">
            <a:extLst>
              <a:ext uri="{FF2B5EF4-FFF2-40B4-BE49-F238E27FC236}">
                <a16:creationId xmlns:a16="http://schemas.microsoft.com/office/drawing/2014/main" id="{36D54B20-D440-824F-B133-BC3FC1011A70}"/>
              </a:ext>
            </a:extLst>
          </p:cNvPr>
          <p:cNvGrpSpPr>
            <a:grpSpLocks noChangeAspect="1"/>
          </p:cNvGrpSpPr>
          <p:nvPr/>
        </p:nvGrpSpPr>
        <p:grpSpPr>
          <a:xfrm rot="20970133" flipH="1" flipV="1">
            <a:off x="1983628" y="4117641"/>
            <a:ext cx="607198" cy="107905"/>
            <a:chOff x="-762002" y="2486042"/>
            <a:chExt cx="609602" cy="180958"/>
          </a:xfrm>
        </p:grpSpPr>
        <p:cxnSp>
          <p:nvCxnSpPr>
            <p:cNvPr id="21" name="Straight Connector 20">
              <a:extLst>
                <a:ext uri="{FF2B5EF4-FFF2-40B4-BE49-F238E27FC236}">
                  <a16:creationId xmlns:a16="http://schemas.microsoft.com/office/drawing/2014/main" id="{5B8772D0-CECE-AF8D-A38F-C8418E89ECD1}"/>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1687678-A16F-ABC3-9359-01B30F618291}"/>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BCCE4C20-39BF-600E-146B-DB4CA7B1D40D}"/>
              </a:ext>
            </a:extLst>
          </p:cNvPr>
          <p:cNvGrpSpPr>
            <a:grpSpLocks noChangeAspect="1"/>
          </p:cNvGrpSpPr>
          <p:nvPr/>
        </p:nvGrpSpPr>
        <p:grpSpPr>
          <a:xfrm rot="10213081" flipH="1" flipV="1">
            <a:off x="1913437" y="4012853"/>
            <a:ext cx="607198" cy="107905"/>
            <a:chOff x="-762002" y="2486042"/>
            <a:chExt cx="609602" cy="180958"/>
          </a:xfrm>
        </p:grpSpPr>
        <p:cxnSp>
          <p:nvCxnSpPr>
            <p:cNvPr id="24" name="Straight Connector 23">
              <a:extLst>
                <a:ext uri="{FF2B5EF4-FFF2-40B4-BE49-F238E27FC236}">
                  <a16:creationId xmlns:a16="http://schemas.microsoft.com/office/drawing/2014/main" id="{05652019-E4FE-69A6-CE2D-C20E1EFA5CDC}"/>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2CBF723-6CEF-8DDC-E3B1-1368685ACB84}"/>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88FF2BC0-1C11-FB43-1133-56436318B96C}"/>
              </a:ext>
            </a:extLst>
          </p:cNvPr>
          <p:cNvGrpSpPr>
            <a:grpSpLocks noChangeAspect="1"/>
          </p:cNvGrpSpPr>
          <p:nvPr/>
        </p:nvGrpSpPr>
        <p:grpSpPr>
          <a:xfrm flipH="1" flipV="1">
            <a:off x="3312967" y="3537711"/>
            <a:ext cx="607198" cy="107905"/>
            <a:chOff x="-762002" y="2486042"/>
            <a:chExt cx="609602" cy="180958"/>
          </a:xfrm>
        </p:grpSpPr>
        <p:cxnSp>
          <p:nvCxnSpPr>
            <p:cNvPr id="27" name="Straight Connector 26">
              <a:extLst>
                <a:ext uri="{FF2B5EF4-FFF2-40B4-BE49-F238E27FC236}">
                  <a16:creationId xmlns:a16="http://schemas.microsoft.com/office/drawing/2014/main" id="{1951E265-671B-1C92-1804-89ECAB48B7D5}"/>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40D9871-139D-68AB-2459-D72BD594322A}"/>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95A6CB37-A37E-66CF-29B7-C936C12F90DE}"/>
              </a:ext>
            </a:extLst>
          </p:cNvPr>
          <p:cNvGrpSpPr>
            <a:grpSpLocks noChangeAspect="1"/>
          </p:cNvGrpSpPr>
          <p:nvPr/>
        </p:nvGrpSpPr>
        <p:grpSpPr>
          <a:xfrm rot="10842948" flipH="1" flipV="1">
            <a:off x="3274526" y="3426573"/>
            <a:ext cx="607198" cy="107905"/>
            <a:chOff x="-762002" y="2486042"/>
            <a:chExt cx="609602" cy="180958"/>
          </a:xfrm>
        </p:grpSpPr>
        <p:cxnSp>
          <p:nvCxnSpPr>
            <p:cNvPr id="30" name="Straight Connector 29">
              <a:extLst>
                <a:ext uri="{FF2B5EF4-FFF2-40B4-BE49-F238E27FC236}">
                  <a16:creationId xmlns:a16="http://schemas.microsoft.com/office/drawing/2014/main" id="{896B4E5A-8F03-3572-3711-5C6F525A478E}"/>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B1B4615-8A87-6C5A-533C-3D0150C7F525}"/>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Rectangle 32">
            <a:extLst>
              <a:ext uri="{FF2B5EF4-FFF2-40B4-BE49-F238E27FC236}">
                <a16:creationId xmlns:a16="http://schemas.microsoft.com/office/drawing/2014/main" id="{18980BD8-E87A-4328-0735-AC46FD835DD8}"/>
              </a:ext>
            </a:extLst>
          </p:cNvPr>
          <p:cNvSpPr/>
          <p:nvPr/>
        </p:nvSpPr>
        <p:spPr>
          <a:xfrm>
            <a:off x="932930" y="3279227"/>
            <a:ext cx="3891316" cy="1471448"/>
          </a:xfrm>
          <a:prstGeom prst="rect">
            <a:avLst/>
          </a:prstGeom>
          <a:noFill/>
          <a:ln w="19050">
            <a:solidFill>
              <a:srgbClr val="7030A0"/>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166;p19">
            <a:extLst>
              <a:ext uri="{FF2B5EF4-FFF2-40B4-BE49-F238E27FC236}">
                <a16:creationId xmlns:a16="http://schemas.microsoft.com/office/drawing/2014/main" id="{78355B83-AEE6-A9A2-AB8B-5FC1CAEFB5C6}"/>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
        <p:nvSpPr>
          <p:cNvPr id="8" name="Title 1">
            <a:extLst>
              <a:ext uri="{FF2B5EF4-FFF2-40B4-BE49-F238E27FC236}">
                <a16:creationId xmlns:a16="http://schemas.microsoft.com/office/drawing/2014/main" id="{3766A93E-2C3C-C986-D8C4-530D68AD1481}"/>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Tree>
    <p:extLst>
      <p:ext uri="{BB962C8B-B14F-4D97-AF65-F5344CB8AC3E}">
        <p14:creationId xmlns:p14="http://schemas.microsoft.com/office/powerpoint/2010/main" val="4220609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ssolv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CDB35-6E08-44A6-C4FD-D10E21EE454C}"/>
            </a:ext>
          </a:extLst>
        </p:cNvPr>
        <p:cNvGrpSpPr/>
        <p:nvPr/>
      </p:nvGrpSpPr>
      <p:grpSpPr>
        <a:xfrm>
          <a:off x="0" y="0"/>
          <a:ext cx="0" cy="0"/>
          <a:chOff x="0" y="0"/>
          <a:chExt cx="0" cy="0"/>
        </a:xfrm>
      </p:grpSpPr>
      <p:pic>
        <p:nvPicPr>
          <p:cNvPr id="6" name="Picture 5" descr="A picture containing candelabrum, fan, grate&#10;&#10;Description automatically generated">
            <a:extLst>
              <a:ext uri="{FF2B5EF4-FFF2-40B4-BE49-F238E27FC236}">
                <a16:creationId xmlns:a16="http://schemas.microsoft.com/office/drawing/2014/main" id="{7A42633D-9152-66A7-C1E4-F78F688879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E43F9A2F-551E-7F9B-893C-CCD7C1C5B0AA}"/>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8" name="Picture 7" descr="A map of the ocean&#10;&#10;Description automatically generated">
            <a:extLst>
              <a:ext uri="{FF2B5EF4-FFF2-40B4-BE49-F238E27FC236}">
                <a16:creationId xmlns:a16="http://schemas.microsoft.com/office/drawing/2014/main" id="{ACCAD359-0A1D-C0CC-F4D1-68C8E21354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370" y="2826717"/>
            <a:ext cx="8633714" cy="4015232"/>
          </a:xfrm>
          <a:prstGeom prst="rect">
            <a:avLst/>
          </a:prstGeom>
        </p:spPr>
      </p:pic>
      <p:sp>
        <p:nvSpPr>
          <p:cNvPr id="14" name="TextBox 13">
            <a:extLst>
              <a:ext uri="{FF2B5EF4-FFF2-40B4-BE49-F238E27FC236}">
                <a16:creationId xmlns:a16="http://schemas.microsoft.com/office/drawing/2014/main" id="{18B91F8C-F298-7627-80C1-DD31F0133BCA}"/>
              </a:ext>
            </a:extLst>
          </p:cNvPr>
          <p:cNvSpPr txBox="1"/>
          <p:nvPr/>
        </p:nvSpPr>
        <p:spPr>
          <a:xfrm>
            <a:off x="1973097" y="2912266"/>
            <a:ext cx="3831498" cy="523220"/>
          </a:xfrm>
          <a:prstGeom prst="rect">
            <a:avLst/>
          </a:prstGeom>
          <a:noFill/>
          <a:effectLst/>
        </p:spPr>
        <p:txBody>
          <a:bodyPr wrap="none" rtlCol="0">
            <a:spAutoFit/>
          </a:bodyPr>
          <a:lstStyle/>
          <a:p>
            <a:r>
              <a:rPr lang="en-US" sz="2800" dirty="0">
                <a:latin typeface="Comic Sans MS" panose="030F0902030302020204" pitchFamily="66" charset="0"/>
              </a:rPr>
              <a:t>North American Plate</a:t>
            </a:r>
            <a:endParaRPr lang="en-US" sz="2800" dirty="0"/>
          </a:p>
        </p:txBody>
      </p:sp>
      <p:sp>
        <p:nvSpPr>
          <p:cNvPr id="15" name="TextBox 14">
            <a:extLst>
              <a:ext uri="{FF2B5EF4-FFF2-40B4-BE49-F238E27FC236}">
                <a16:creationId xmlns:a16="http://schemas.microsoft.com/office/drawing/2014/main" id="{CDA6CA7A-0ADC-C236-C8A6-7A39A870969A}"/>
              </a:ext>
            </a:extLst>
          </p:cNvPr>
          <p:cNvSpPr txBox="1"/>
          <p:nvPr/>
        </p:nvSpPr>
        <p:spPr>
          <a:xfrm>
            <a:off x="4381278" y="5944816"/>
            <a:ext cx="2799164" cy="523220"/>
          </a:xfrm>
          <a:prstGeom prst="rect">
            <a:avLst/>
          </a:prstGeom>
          <a:noFill/>
          <a:effectLst/>
        </p:spPr>
        <p:txBody>
          <a:bodyPr wrap="none" rtlCol="0">
            <a:spAutoFit/>
          </a:bodyPr>
          <a:lstStyle/>
          <a:p>
            <a:r>
              <a:rPr lang="en-US" sz="2800" dirty="0">
                <a:latin typeface="Comic Sans MS" panose="030F0902030302020204" pitchFamily="66" charset="0"/>
              </a:rPr>
              <a:t>Caribbean Plate</a:t>
            </a:r>
            <a:endParaRPr lang="en-US" sz="2800" dirty="0"/>
          </a:p>
        </p:txBody>
      </p:sp>
      <p:sp>
        <p:nvSpPr>
          <p:cNvPr id="17" name="TextBox 16">
            <a:extLst>
              <a:ext uri="{FF2B5EF4-FFF2-40B4-BE49-F238E27FC236}">
                <a16:creationId xmlns:a16="http://schemas.microsoft.com/office/drawing/2014/main" id="{0334076F-4D5C-A029-6591-1067DFFE4AE0}"/>
              </a:ext>
            </a:extLst>
          </p:cNvPr>
          <p:cNvSpPr txBox="1"/>
          <p:nvPr/>
        </p:nvSpPr>
        <p:spPr>
          <a:xfrm>
            <a:off x="3925613" y="4807552"/>
            <a:ext cx="1000595" cy="738664"/>
          </a:xfrm>
          <a:prstGeom prst="rect">
            <a:avLst/>
          </a:prstGeom>
          <a:noFill/>
        </p:spPr>
        <p:txBody>
          <a:bodyPr wrap="none" rtlCol="0">
            <a:spAutoFit/>
          </a:bodyPr>
          <a:lstStyle/>
          <a:p>
            <a:pPr algn="ctr"/>
            <a:r>
              <a:rPr lang="en-US" sz="1400" dirty="0"/>
              <a:t>Cayman</a:t>
            </a:r>
          </a:p>
          <a:p>
            <a:pPr algn="ctr"/>
            <a:r>
              <a:rPr lang="en-US" sz="1400" dirty="0"/>
              <a:t>Spreading</a:t>
            </a:r>
          </a:p>
          <a:p>
            <a:pPr algn="ctr"/>
            <a:r>
              <a:rPr lang="en-US" sz="1400" dirty="0"/>
              <a:t>Center</a:t>
            </a:r>
          </a:p>
        </p:txBody>
      </p:sp>
      <p:cxnSp>
        <p:nvCxnSpPr>
          <p:cNvPr id="18" name="Straight Connector 17">
            <a:extLst>
              <a:ext uri="{FF2B5EF4-FFF2-40B4-BE49-F238E27FC236}">
                <a16:creationId xmlns:a16="http://schemas.microsoft.com/office/drawing/2014/main" id="{C4CB17C2-55AD-A2DA-61EF-61641CB0EE68}"/>
              </a:ext>
            </a:extLst>
          </p:cNvPr>
          <p:cNvCxnSpPr>
            <a:cxnSpLocks/>
          </p:cNvCxnSpPr>
          <p:nvPr/>
        </p:nvCxnSpPr>
        <p:spPr>
          <a:xfrm>
            <a:off x="4429067" y="4576998"/>
            <a:ext cx="69908" cy="320267"/>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3488E7FD-B531-CB0A-5202-5CBBE440D161}"/>
              </a:ext>
            </a:extLst>
          </p:cNvPr>
          <p:cNvSpPr txBox="1"/>
          <p:nvPr/>
        </p:nvSpPr>
        <p:spPr>
          <a:xfrm>
            <a:off x="7147034" y="2858805"/>
            <a:ext cx="736099" cy="369332"/>
          </a:xfrm>
          <a:prstGeom prst="rect">
            <a:avLst/>
          </a:prstGeom>
          <a:noFill/>
        </p:spPr>
        <p:txBody>
          <a:bodyPr wrap="none" rtlCol="0">
            <a:spAutoFit/>
          </a:bodyPr>
          <a:lstStyle/>
          <a:p>
            <a:r>
              <a:rPr lang="en-US" i="1" dirty="0"/>
              <a:t>Cuba</a:t>
            </a:r>
          </a:p>
        </p:txBody>
      </p:sp>
      <p:sp>
        <p:nvSpPr>
          <p:cNvPr id="34" name="TextBox 33">
            <a:extLst>
              <a:ext uri="{FF2B5EF4-FFF2-40B4-BE49-F238E27FC236}">
                <a16:creationId xmlns:a16="http://schemas.microsoft.com/office/drawing/2014/main" id="{D8A9E382-A2D1-8288-F953-EA62A2BBD2D0}"/>
              </a:ext>
            </a:extLst>
          </p:cNvPr>
          <p:cNvSpPr txBox="1"/>
          <p:nvPr/>
        </p:nvSpPr>
        <p:spPr>
          <a:xfrm rot="480404">
            <a:off x="6334453" y="4061801"/>
            <a:ext cx="1043876" cy="369332"/>
          </a:xfrm>
          <a:prstGeom prst="rect">
            <a:avLst/>
          </a:prstGeom>
          <a:noFill/>
        </p:spPr>
        <p:txBody>
          <a:bodyPr wrap="none" rtlCol="0">
            <a:spAutoFit/>
          </a:bodyPr>
          <a:lstStyle/>
          <a:p>
            <a:r>
              <a:rPr lang="en-US" i="1" dirty="0"/>
              <a:t>Jamaica</a:t>
            </a:r>
          </a:p>
        </p:txBody>
      </p:sp>
      <p:sp>
        <p:nvSpPr>
          <p:cNvPr id="35" name="Freeform 34">
            <a:extLst>
              <a:ext uri="{FF2B5EF4-FFF2-40B4-BE49-F238E27FC236}">
                <a16:creationId xmlns:a16="http://schemas.microsoft.com/office/drawing/2014/main" id="{F77F56EA-4C5A-3C16-AA93-97CBA6870D7F}"/>
              </a:ext>
            </a:extLst>
          </p:cNvPr>
          <p:cNvSpPr/>
          <p:nvPr/>
        </p:nvSpPr>
        <p:spPr>
          <a:xfrm>
            <a:off x="4414345" y="3415854"/>
            <a:ext cx="4435365" cy="557048"/>
          </a:xfrm>
          <a:custGeom>
            <a:avLst/>
            <a:gdLst>
              <a:gd name="connsiteX0" fmla="*/ 0 w 4435365"/>
              <a:gd name="connsiteY0" fmla="*/ 557048 h 557048"/>
              <a:gd name="connsiteX1" fmla="*/ 956441 w 4435365"/>
              <a:gd name="connsiteY1" fmla="*/ 399393 h 557048"/>
              <a:gd name="connsiteX2" fmla="*/ 2007476 w 4435365"/>
              <a:gd name="connsiteY2" fmla="*/ 199696 h 557048"/>
              <a:gd name="connsiteX3" fmla="*/ 2827283 w 4435365"/>
              <a:gd name="connsiteY3" fmla="*/ 73572 h 557048"/>
              <a:gd name="connsiteX4" fmla="*/ 3205655 w 4435365"/>
              <a:gd name="connsiteY4" fmla="*/ 52552 h 557048"/>
              <a:gd name="connsiteX5" fmla="*/ 3499945 w 4435365"/>
              <a:gd name="connsiteY5" fmla="*/ 94593 h 557048"/>
              <a:gd name="connsiteX6" fmla="*/ 4035972 w 4435365"/>
              <a:gd name="connsiteY6" fmla="*/ 52552 h 557048"/>
              <a:gd name="connsiteX7" fmla="*/ 4435365 w 4435365"/>
              <a:gd name="connsiteY7" fmla="*/ 0 h 55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35365" h="557048">
                <a:moveTo>
                  <a:pt x="0" y="557048"/>
                </a:moveTo>
                <a:lnTo>
                  <a:pt x="956441" y="399393"/>
                </a:lnTo>
                <a:cubicBezTo>
                  <a:pt x="1291020" y="339834"/>
                  <a:pt x="1695669" y="253999"/>
                  <a:pt x="2007476" y="199696"/>
                </a:cubicBezTo>
                <a:cubicBezTo>
                  <a:pt x="2319283" y="145392"/>
                  <a:pt x="2627587" y="98096"/>
                  <a:pt x="2827283" y="73572"/>
                </a:cubicBezTo>
                <a:cubicBezTo>
                  <a:pt x="3026979" y="49048"/>
                  <a:pt x="3093545" y="49048"/>
                  <a:pt x="3205655" y="52552"/>
                </a:cubicBezTo>
                <a:cubicBezTo>
                  <a:pt x="3317765" y="56056"/>
                  <a:pt x="3361559" y="94593"/>
                  <a:pt x="3499945" y="94593"/>
                </a:cubicBezTo>
                <a:cubicBezTo>
                  <a:pt x="3638331" y="94593"/>
                  <a:pt x="3880069" y="68317"/>
                  <a:pt x="4035972" y="52552"/>
                </a:cubicBezTo>
                <a:cubicBezTo>
                  <a:pt x="4191875" y="36787"/>
                  <a:pt x="4313620" y="18393"/>
                  <a:pt x="4435365" y="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35">
            <a:extLst>
              <a:ext uri="{FF2B5EF4-FFF2-40B4-BE49-F238E27FC236}">
                <a16:creationId xmlns:a16="http://schemas.microsoft.com/office/drawing/2014/main" id="{AFAA62A4-A25F-A69D-4DD7-E88B14288502}"/>
              </a:ext>
            </a:extLst>
          </p:cNvPr>
          <p:cNvSpPr/>
          <p:nvPr/>
        </p:nvSpPr>
        <p:spPr>
          <a:xfrm>
            <a:off x="4445876" y="4220771"/>
            <a:ext cx="4411170" cy="330200"/>
          </a:xfrm>
          <a:custGeom>
            <a:avLst/>
            <a:gdLst>
              <a:gd name="connsiteX0" fmla="*/ 0 w 4414345"/>
              <a:gd name="connsiteY0" fmla="*/ 304800 h 304800"/>
              <a:gd name="connsiteX1" fmla="*/ 809296 w 4414345"/>
              <a:gd name="connsiteY1" fmla="*/ 189186 h 304800"/>
              <a:gd name="connsiteX2" fmla="*/ 1387365 w 4414345"/>
              <a:gd name="connsiteY2" fmla="*/ 63062 h 304800"/>
              <a:gd name="connsiteX3" fmla="*/ 1839310 w 4414345"/>
              <a:gd name="connsiteY3" fmla="*/ 31531 h 304800"/>
              <a:gd name="connsiteX4" fmla="*/ 2322786 w 4414345"/>
              <a:gd name="connsiteY4" fmla="*/ 115614 h 304800"/>
              <a:gd name="connsiteX5" fmla="*/ 2774731 w 4414345"/>
              <a:gd name="connsiteY5" fmla="*/ 168166 h 304800"/>
              <a:gd name="connsiteX6" fmla="*/ 3153103 w 4414345"/>
              <a:gd name="connsiteY6" fmla="*/ 199697 h 304800"/>
              <a:gd name="connsiteX7" fmla="*/ 3657600 w 4414345"/>
              <a:gd name="connsiteY7" fmla="*/ 94593 h 304800"/>
              <a:gd name="connsiteX8" fmla="*/ 4035972 w 4414345"/>
              <a:gd name="connsiteY8" fmla="*/ 31531 h 304800"/>
              <a:gd name="connsiteX9" fmla="*/ 4414345 w 4414345"/>
              <a:gd name="connsiteY9" fmla="*/ 0 h 304800"/>
              <a:gd name="connsiteX0" fmla="*/ 0 w 4411170"/>
              <a:gd name="connsiteY0" fmla="*/ 330200 h 330200"/>
              <a:gd name="connsiteX1" fmla="*/ 809296 w 4411170"/>
              <a:gd name="connsiteY1" fmla="*/ 214586 h 330200"/>
              <a:gd name="connsiteX2" fmla="*/ 1387365 w 4411170"/>
              <a:gd name="connsiteY2" fmla="*/ 88462 h 330200"/>
              <a:gd name="connsiteX3" fmla="*/ 1839310 w 4411170"/>
              <a:gd name="connsiteY3" fmla="*/ 56931 h 330200"/>
              <a:gd name="connsiteX4" fmla="*/ 2322786 w 4411170"/>
              <a:gd name="connsiteY4" fmla="*/ 141014 h 330200"/>
              <a:gd name="connsiteX5" fmla="*/ 2774731 w 4411170"/>
              <a:gd name="connsiteY5" fmla="*/ 193566 h 330200"/>
              <a:gd name="connsiteX6" fmla="*/ 3153103 w 4411170"/>
              <a:gd name="connsiteY6" fmla="*/ 225097 h 330200"/>
              <a:gd name="connsiteX7" fmla="*/ 3657600 w 4411170"/>
              <a:gd name="connsiteY7" fmla="*/ 119993 h 330200"/>
              <a:gd name="connsiteX8" fmla="*/ 4035972 w 4411170"/>
              <a:gd name="connsiteY8" fmla="*/ 56931 h 330200"/>
              <a:gd name="connsiteX9" fmla="*/ 4411170 w 4411170"/>
              <a:gd name="connsiteY9" fmla="*/ 0 h 330200"/>
              <a:gd name="connsiteX0" fmla="*/ 0 w 4411170"/>
              <a:gd name="connsiteY0" fmla="*/ 330200 h 330200"/>
              <a:gd name="connsiteX1" fmla="*/ 809296 w 4411170"/>
              <a:gd name="connsiteY1" fmla="*/ 214586 h 330200"/>
              <a:gd name="connsiteX2" fmla="*/ 1387365 w 4411170"/>
              <a:gd name="connsiteY2" fmla="*/ 88462 h 330200"/>
              <a:gd name="connsiteX3" fmla="*/ 1839310 w 4411170"/>
              <a:gd name="connsiteY3" fmla="*/ 56931 h 330200"/>
              <a:gd name="connsiteX4" fmla="*/ 2322786 w 4411170"/>
              <a:gd name="connsiteY4" fmla="*/ 141014 h 330200"/>
              <a:gd name="connsiteX5" fmla="*/ 2774731 w 4411170"/>
              <a:gd name="connsiteY5" fmla="*/ 193566 h 330200"/>
              <a:gd name="connsiteX6" fmla="*/ 3153103 w 4411170"/>
              <a:gd name="connsiteY6" fmla="*/ 225097 h 330200"/>
              <a:gd name="connsiteX7" fmla="*/ 3657600 w 4411170"/>
              <a:gd name="connsiteY7" fmla="*/ 119993 h 330200"/>
              <a:gd name="connsiteX8" fmla="*/ 4029622 w 4411170"/>
              <a:gd name="connsiteY8" fmla="*/ 28356 h 330200"/>
              <a:gd name="connsiteX9" fmla="*/ 4411170 w 4411170"/>
              <a:gd name="connsiteY9" fmla="*/ 0 h 330200"/>
              <a:gd name="connsiteX0" fmla="*/ 0 w 4411170"/>
              <a:gd name="connsiteY0" fmla="*/ 330200 h 330200"/>
              <a:gd name="connsiteX1" fmla="*/ 809296 w 4411170"/>
              <a:gd name="connsiteY1" fmla="*/ 214586 h 330200"/>
              <a:gd name="connsiteX2" fmla="*/ 1387365 w 4411170"/>
              <a:gd name="connsiteY2" fmla="*/ 88462 h 330200"/>
              <a:gd name="connsiteX3" fmla="*/ 1839310 w 4411170"/>
              <a:gd name="connsiteY3" fmla="*/ 56931 h 330200"/>
              <a:gd name="connsiteX4" fmla="*/ 2322786 w 4411170"/>
              <a:gd name="connsiteY4" fmla="*/ 141014 h 330200"/>
              <a:gd name="connsiteX5" fmla="*/ 2774731 w 4411170"/>
              <a:gd name="connsiteY5" fmla="*/ 193566 h 330200"/>
              <a:gd name="connsiteX6" fmla="*/ 3153103 w 4411170"/>
              <a:gd name="connsiteY6" fmla="*/ 225097 h 330200"/>
              <a:gd name="connsiteX7" fmla="*/ 3648075 w 4411170"/>
              <a:gd name="connsiteY7" fmla="*/ 104118 h 330200"/>
              <a:gd name="connsiteX8" fmla="*/ 4029622 w 4411170"/>
              <a:gd name="connsiteY8" fmla="*/ 28356 h 330200"/>
              <a:gd name="connsiteX9" fmla="*/ 4411170 w 4411170"/>
              <a:gd name="connsiteY9"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1170" h="330200">
                <a:moveTo>
                  <a:pt x="0" y="330200"/>
                </a:moveTo>
                <a:cubicBezTo>
                  <a:pt x="289034" y="292538"/>
                  <a:pt x="578069" y="254876"/>
                  <a:pt x="809296" y="214586"/>
                </a:cubicBezTo>
                <a:cubicBezTo>
                  <a:pt x="1040523" y="174296"/>
                  <a:pt x="1215696" y="114738"/>
                  <a:pt x="1387365" y="88462"/>
                </a:cubicBezTo>
                <a:cubicBezTo>
                  <a:pt x="1559034" y="62186"/>
                  <a:pt x="1683406" y="48172"/>
                  <a:pt x="1839310" y="56931"/>
                </a:cubicBezTo>
                <a:cubicBezTo>
                  <a:pt x="1995214" y="65690"/>
                  <a:pt x="2166883" y="118242"/>
                  <a:pt x="2322786" y="141014"/>
                </a:cubicBezTo>
                <a:cubicBezTo>
                  <a:pt x="2478689" y="163786"/>
                  <a:pt x="2636345" y="179552"/>
                  <a:pt x="2774731" y="193566"/>
                </a:cubicBezTo>
                <a:cubicBezTo>
                  <a:pt x="2913117" y="207580"/>
                  <a:pt x="3007546" y="240005"/>
                  <a:pt x="3153103" y="225097"/>
                </a:cubicBezTo>
                <a:cubicBezTo>
                  <a:pt x="3298660" y="210189"/>
                  <a:pt x="3501989" y="136908"/>
                  <a:pt x="3648075" y="104118"/>
                </a:cubicBezTo>
                <a:cubicBezTo>
                  <a:pt x="3794161" y="71328"/>
                  <a:pt x="3903498" y="44121"/>
                  <a:pt x="4029622" y="28356"/>
                </a:cubicBezTo>
                <a:cubicBezTo>
                  <a:pt x="4155746" y="12590"/>
                  <a:pt x="4285045" y="7882"/>
                  <a:pt x="4411170" y="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5A2A5FF6-0B77-E730-8E03-65C707854D0B}"/>
              </a:ext>
            </a:extLst>
          </p:cNvPr>
          <p:cNvCxnSpPr>
            <a:cxnSpLocks/>
          </p:cNvCxnSpPr>
          <p:nvPr/>
        </p:nvCxnSpPr>
        <p:spPr>
          <a:xfrm>
            <a:off x="4352925" y="3992390"/>
            <a:ext cx="44450" cy="54610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D911141-24F9-CD19-D91E-33B029045015}"/>
              </a:ext>
            </a:extLst>
          </p:cNvPr>
          <p:cNvCxnSpPr>
            <a:cxnSpLocks/>
            <a:stCxn id="35" idx="0"/>
          </p:cNvCxnSpPr>
          <p:nvPr/>
        </p:nvCxnSpPr>
        <p:spPr>
          <a:xfrm>
            <a:off x="4414345" y="3972902"/>
            <a:ext cx="43355" cy="56241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2706926F-7835-1E52-76CF-79B64E7AA3AD}"/>
              </a:ext>
            </a:extLst>
          </p:cNvPr>
          <p:cNvCxnSpPr>
            <a:cxnSpLocks/>
          </p:cNvCxnSpPr>
          <p:nvPr/>
        </p:nvCxnSpPr>
        <p:spPr>
          <a:xfrm flipH="1">
            <a:off x="4457700" y="4217815"/>
            <a:ext cx="273050" cy="31750"/>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3D16C426-1D1D-7E57-3578-E9C510B6A0E3}"/>
              </a:ext>
            </a:extLst>
          </p:cNvPr>
          <p:cNvCxnSpPr>
            <a:cxnSpLocks/>
          </p:cNvCxnSpPr>
          <p:nvPr/>
        </p:nvCxnSpPr>
        <p:spPr>
          <a:xfrm flipV="1">
            <a:off x="4060883" y="4265032"/>
            <a:ext cx="273050" cy="31750"/>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Freeform 46">
            <a:extLst>
              <a:ext uri="{FF2B5EF4-FFF2-40B4-BE49-F238E27FC236}">
                <a16:creationId xmlns:a16="http://schemas.microsoft.com/office/drawing/2014/main" id="{1732A5CF-3EF5-A4EF-5B82-4C7E70238FAE}"/>
              </a:ext>
            </a:extLst>
          </p:cNvPr>
          <p:cNvSpPr/>
          <p:nvPr/>
        </p:nvSpPr>
        <p:spPr>
          <a:xfrm>
            <a:off x="409904" y="4550752"/>
            <a:ext cx="3992946" cy="1461157"/>
          </a:xfrm>
          <a:custGeom>
            <a:avLst/>
            <a:gdLst>
              <a:gd name="connsiteX0" fmla="*/ 0 w 3983421"/>
              <a:gd name="connsiteY0" fmla="*/ 1429407 h 1429407"/>
              <a:gd name="connsiteX1" fmla="*/ 378373 w 3983421"/>
              <a:gd name="connsiteY1" fmla="*/ 1187669 h 1429407"/>
              <a:gd name="connsiteX2" fmla="*/ 914400 w 3983421"/>
              <a:gd name="connsiteY2" fmla="*/ 882869 h 1429407"/>
              <a:gd name="connsiteX3" fmla="*/ 1650125 w 3983421"/>
              <a:gd name="connsiteY3" fmla="*/ 599090 h 1429407"/>
              <a:gd name="connsiteX4" fmla="*/ 2165131 w 3983421"/>
              <a:gd name="connsiteY4" fmla="*/ 388883 h 1429407"/>
              <a:gd name="connsiteX5" fmla="*/ 2753711 w 3983421"/>
              <a:gd name="connsiteY5" fmla="*/ 283779 h 1429407"/>
              <a:gd name="connsiteX6" fmla="*/ 3300249 w 3983421"/>
              <a:gd name="connsiteY6" fmla="*/ 136635 h 1429407"/>
              <a:gd name="connsiteX7" fmla="*/ 3983421 w 3983421"/>
              <a:gd name="connsiteY7" fmla="*/ 0 h 1429407"/>
              <a:gd name="connsiteX0" fmla="*/ 0 w 3992946"/>
              <a:gd name="connsiteY0" fmla="*/ 1461157 h 1461157"/>
              <a:gd name="connsiteX1" fmla="*/ 378373 w 3992946"/>
              <a:gd name="connsiteY1" fmla="*/ 1219419 h 1461157"/>
              <a:gd name="connsiteX2" fmla="*/ 914400 w 3992946"/>
              <a:gd name="connsiteY2" fmla="*/ 914619 h 1461157"/>
              <a:gd name="connsiteX3" fmla="*/ 1650125 w 3992946"/>
              <a:gd name="connsiteY3" fmla="*/ 630840 h 1461157"/>
              <a:gd name="connsiteX4" fmla="*/ 2165131 w 3992946"/>
              <a:gd name="connsiteY4" fmla="*/ 420633 h 1461157"/>
              <a:gd name="connsiteX5" fmla="*/ 2753711 w 3992946"/>
              <a:gd name="connsiteY5" fmla="*/ 315529 h 1461157"/>
              <a:gd name="connsiteX6" fmla="*/ 3300249 w 3992946"/>
              <a:gd name="connsiteY6" fmla="*/ 168385 h 1461157"/>
              <a:gd name="connsiteX7" fmla="*/ 3992946 w 3992946"/>
              <a:gd name="connsiteY7" fmla="*/ 0 h 1461157"/>
              <a:gd name="connsiteX0" fmla="*/ 0 w 3992946"/>
              <a:gd name="connsiteY0" fmla="*/ 1461157 h 1461157"/>
              <a:gd name="connsiteX1" fmla="*/ 378373 w 3992946"/>
              <a:gd name="connsiteY1" fmla="*/ 1219419 h 1461157"/>
              <a:gd name="connsiteX2" fmla="*/ 914400 w 3992946"/>
              <a:gd name="connsiteY2" fmla="*/ 914619 h 1461157"/>
              <a:gd name="connsiteX3" fmla="*/ 1650125 w 3992946"/>
              <a:gd name="connsiteY3" fmla="*/ 630840 h 1461157"/>
              <a:gd name="connsiteX4" fmla="*/ 2165131 w 3992946"/>
              <a:gd name="connsiteY4" fmla="*/ 420633 h 1461157"/>
              <a:gd name="connsiteX5" fmla="*/ 2753711 w 3992946"/>
              <a:gd name="connsiteY5" fmla="*/ 315529 h 1461157"/>
              <a:gd name="connsiteX6" fmla="*/ 3297074 w 3992946"/>
              <a:gd name="connsiteY6" fmla="*/ 146160 h 1461157"/>
              <a:gd name="connsiteX7" fmla="*/ 3992946 w 3992946"/>
              <a:gd name="connsiteY7" fmla="*/ 0 h 1461157"/>
              <a:gd name="connsiteX0" fmla="*/ 0 w 3992946"/>
              <a:gd name="connsiteY0" fmla="*/ 1461157 h 1461157"/>
              <a:gd name="connsiteX1" fmla="*/ 378373 w 3992946"/>
              <a:gd name="connsiteY1" fmla="*/ 1219419 h 1461157"/>
              <a:gd name="connsiteX2" fmla="*/ 914400 w 3992946"/>
              <a:gd name="connsiteY2" fmla="*/ 914619 h 1461157"/>
              <a:gd name="connsiteX3" fmla="*/ 1650125 w 3992946"/>
              <a:gd name="connsiteY3" fmla="*/ 630840 h 1461157"/>
              <a:gd name="connsiteX4" fmla="*/ 2165131 w 3992946"/>
              <a:gd name="connsiteY4" fmla="*/ 420633 h 1461157"/>
              <a:gd name="connsiteX5" fmla="*/ 2744186 w 3992946"/>
              <a:gd name="connsiteY5" fmla="*/ 280604 h 1461157"/>
              <a:gd name="connsiteX6" fmla="*/ 3297074 w 3992946"/>
              <a:gd name="connsiteY6" fmla="*/ 146160 h 1461157"/>
              <a:gd name="connsiteX7" fmla="*/ 3992946 w 3992946"/>
              <a:gd name="connsiteY7" fmla="*/ 0 h 1461157"/>
              <a:gd name="connsiteX0" fmla="*/ 0 w 3992946"/>
              <a:gd name="connsiteY0" fmla="*/ 1461157 h 1461157"/>
              <a:gd name="connsiteX1" fmla="*/ 378373 w 3992946"/>
              <a:gd name="connsiteY1" fmla="*/ 1219419 h 1461157"/>
              <a:gd name="connsiteX2" fmla="*/ 914400 w 3992946"/>
              <a:gd name="connsiteY2" fmla="*/ 914619 h 1461157"/>
              <a:gd name="connsiteX3" fmla="*/ 1650125 w 3992946"/>
              <a:gd name="connsiteY3" fmla="*/ 630840 h 1461157"/>
              <a:gd name="connsiteX4" fmla="*/ 2171481 w 3992946"/>
              <a:gd name="connsiteY4" fmla="*/ 449208 h 1461157"/>
              <a:gd name="connsiteX5" fmla="*/ 2744186 w 3992946"/>
              <a:gd name="connsiteY5" fmla="*/ 280604 h 1461157"/>
              <a:gd name="connsiteX6" fmla="*/ 3297074 w 3992946"/>
              <a:gd name="connsiteY6" fmla="*/ 146160 h 1461157"/>
              <a:gd name="connsiteX7" fmla="*/ 3992946 w 3992946"/>
              <a:gd name="connsiteY7" fmla="*/ 0 h 1461157"/>
              <a:gd name="connsiteX0" fmla="*/ 0 w 3992946"/>
              <a:gd name="connsiteY0" fmla="*/ 1461157 h 1461157"/>
              <a:gd name="connsiteX1" fmla="*/ 378373 w 3992946"/>
              <a:gd name="connsiteY1" fmla="*/ 1219419 h 1461157"/>
              <a:gd name="connsiteX2" fmla="*/ 914400 w 3992946"/>
              <a:gd name="connsiteY2" fmla="*/ 914619 h 1461157"/>
              <a:gd name="connsiteX3" fmla="*/ 1650125 w 3992946"/>
              <a:gd name="connsiteY3" fmla="*/ 630840 h 1461157"/>
              <a:gd name="connsiteX4" fmla="*/ 2171481 w 3992946"/>
              <a:gd name="connsiteY4" fmla="*/ 449208 h 1461157"/>
              <a:gd name="connsiteX5" fmla="*/ 2744186 w 3992946"/>
              <a:gd name="connsiteY5" fmla="*/ 293304 h 1461157"/>
              <a:gd name="connsiteX6" fmla="*/ 3297074 w 3992946"/>
              <a:gd name="connsiteY6" fmla="*/ 146160 h 1461157"/>
              <a:gd name="connsiteX7" fmla="*/ 3992946 w 3992946"/>
              <a:gd name="connsiteY7" fmla="*/ 0 h 1461157"/>
              <a:gd name="connsiteX0" fmla="*/ 0 w 3992946"/>
              <a:gd name="connsiteY0" fmla="*/ 1461157 h 1461157"/>
              <a:gd name="connsiteX1" fmla="*/ 378373 w 3992946"/>
              <a:gd name="connsiteY1" fmla="*/ 1219419 h 1461157"/>
              <a:gd name="connsiteX2" fmla="*/ 920750 w 3992946"/>
              <a:gd name="connsiteY2" fmla="*/ 940019 h 1461157"/>
              <a:gd name="connsiteX3" fmla="*/ 1650125 w 3992946"/>
              <a:gd name="connsiteY3" fmla="*/ 630840 h 1461157"/>
              <a:gd name="connsiteX4" fmla="*/ 2171481 w 3992946"/>
              <a:gd name="connsiteY4" fmla="*/ 449208 h 1461157"/>
              <a:gd name="connsiteX5" fmla="*/ 2744186 w 3992946"/>
              <a:gd name="connsiteY5" fmla="*/ 293304 h 1461157"/>
              <a:gd name="connsiteX6" fmla="*/ 3297074 w 3992946"/>
              <a:gd name="connsiteY6" fmla="*/ 146160 h 1461157"/>
              <a:gd name="connsiteX7" fmla="*/ 3992946 w 3992946"/>
              <a:gd name="connsiteY7" fmla="*/ 0 h 1461157"/>
              <a:gd name="connsiteX0" fmla="*/ 0 w 3992946"/>
              <a:gd name="connsiteY0" fmla="*/ 1461157 h 1461157"/>
              <a:gd name="connsiteX1" fmla="*/ 384723 w 3992946"/>
              <a:gd name="connsiteY1" fmla="*/ 1238469 h 1461157"/>
              <a:gd name="connsiteX2" fmla="*/ 920750 w 3992946"/>
              <a:gd name="connsiteY2" fmla="*/ 940019 h 1461157"/>
              <a:gd name="connsiteX3" fmla="*/ 1650125 w 3992946"/>
              <a:gd name="connsiteY3" fmla="*/ 630840 h 1461157"/>
              <a:gd name="connsiteX4" fmla="*/ 2171481 w 3992946"/>
              <a:gd name="connsiteY4" fmla="*/ 449208 h 1461157"/>
              <a:gd name="connsiteX5" fmla="*/ 2744186 w 3992946"/>
              <a:gd name="connsiteY5" fmla="*/ 293304 h 1461157"/>
              <a:gd name="connsiteX6" fmla="*/ 3297074 w 3992946"/>
              <a:gd name="connsiteY6" fmla="*/ 146160 h 1461157"/>
              <a:gd name="connsiteX7" fmla="*/ 3992946 w 3992946"/>
              <a:gd name="connsiteY7" fmla="*/ 0 h 1461157"/>
              <a:gd name="connsiteX0" fmla="*/ 0 w 3992946"/>
              <a:gd name="connsiteY0" fmla="*/ 1461157 h 1461157"/>
              <a:gd name="connsiteX1" fmla="*/ 384723 w 3992946"/>
              <a:gd name="connsiteY1" fmla="*/ 1238469 h 1461157"/>
              <a:gd name="connsiteX2" fmla="*/ 933450 w 3992946"/>
              <a:gd name="connsiteY2" fmla="*/ 955894 h 1461157"/>
              <a:gd name="connsiteX3" fmla="*/ 1650125 w 3992946"/>
              <a:gd name="connsiteY3" fmla="*/ 630840 h 1461157"/>
              <a:gd name="connsiteX4" fmla="*/ 2171481 w 3992946"/>
              <a:gd name="connsiteY4" fmla="*/ 449208 h 1461157"/>
              <a:gd name="connsiteX5" fmla="*/ 2744186 w 3992946"/>
              <a:gd name="connsiteY5" fmla="*/ 293304 h 1461157"/>
              <a:gd name="connsiteX6" fmla="*/ 3297074 w 3992946"/>
              <a:gd name="connsiteY6" fmla="*/ 146160 h 1461157"/>
              <a:gd name="connsiteX7" fmla="*/ 3992946 w 3992946"/>
              <a:gd name="connsiteY7" fmla="*/ 0 h 1461157"/>
              <a:gd name="connsiteX0" fmla="*/ 0 w 3992946"/>
              <a:gd name="connsiteY0" fmla="*/ 1461157 h 1461157"/>
              <a:gd name="connsiteX1" fmla="*/ 384723 w 3992946"/>
              <a:gd name="connsiteY1" fmla="*/ 1238469 h 1461157"/>
              <a:gd name="connsiteX2" fmla="*/ 933450 w 3992946"/>
              <a:gd name="connsiteY2" fmla="*/ 955894 h 1461157"/>
              <a:gd name="connsiteX3" fmla="*/ 1656475 w 3992946"/>
              <a:gd name="connsiteY3" fmla="*/ 653065 h 1461157"/>
              <a:gd name="connsiteX4" fmla="*/ 2171481 w 3992946"/>
              <a:gd name="connsiteY4" fmla="*/ 449208 h 1461157"/>
              <a:gd name="connsiteX5" fmla="*/ 2744186 w 3992946"/>
              <a:gd name="connsiteY5" fmla="*/ 293304 h 1461157"/>
              <a:gd name="connsiteX6" fmla="*/ 3297074 w 3992946"/>
              <a:gd name="connsiteY6" fmla="*/ 146160 h 1461157"/>
              <a:gd name="connsiteX7" fmla="*/ 3992946 w 3992946"/>
              <a:gd name="connsiteY7" fmla="*/ 0 h 1461157"/>
              <a:gd name="connsiteX0" fmla="*/ 0 w 3992946"/>
              <a:gd name="connsiteY0" fmla="*/ 1461157 h 1461157"/>
              <a:gd name="connsiteX1" fmla="*/ 384723 w 3992946"/>
              <a:gd name="connsiteY1" fmla="*/ 1238469 h 1461157"/>
              <a:gd name="connsiteX2" fmla="*/ 933450 w 3992946"/>
              <a:gd name="connsiteY2" fmla="*/ 955894 h 1461157"/>
              <a:gd name="connsiteX3" fmla="*/ 1656475 w 3992946"/>
              <a:gd name="connsiteY3" fmla="*/ 653065 h 1461157"/>
              <a:gd name="connsiteX4" fmla="*/ 2184181 w 3992946"/>
              <a:gd name="connsiteY4" fmla="*/ 465083 h 1461157"/>
              <a:gd name="connsiteX5" fmla="*/ 2744186 w 3992946"/>
              <a:gd name="connsiteY5" fmla="*/ 293304 h 1461157"/>
              <a:gd name="connsiteX6" fmla="*/ 3297074 w 3992946"/>
              <a:gd name="connsiteY6" fmla="*/ 146160 h 1461157"/>
              <a:gd name="connsiteX7" fmla="*/ 3992946 w 3992946"/>
              <a:gd name="connsiteY7" fmla="*/ 0 h 146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2946" h="1461157">
                <a:moveTo>
                  <a:pt x="0" y="1461157"/>
                </a:moveTo>
                <a:cubicBezTo>
                  <a:pt x="112986" y="1385833"/>
                  <a:pt x="229148" y="1322680"/>
                  <a:pt x="384723" y="1238469"/>
                </a:cubicBezTo>
                <a:cubicBezTo>
                  <a:pt x="540298" y="1154259"/>
                  <a:pt x="721491" y="1053461"/>
                  <a:pt x="933450" y="955894"/>
                </a:cubicBezTo>
                <a:cubicBezTo>
                  <a:pt x="1145409" y="858327"/>
                  <a:pt x="1448020" y="734867"/>
                  <a:pt x="1656475" y="653065"/>
                </a:cubicBezTo>
                <a:cubicBezTo>
                  <a:pt x="1864930" y="571263"/>
                  <a:pt x="2002896" y="525043"/>
                  <a:pt x="2184181" y="465083"/>
                </a:cubicBezTo>
                <a:cubicBezTo>
                  <a:pt x="2365466" y="405123"/>
                  <a:pt x="2558704" y="346458"/>
                  <a:pt x="2744186" y="293304"/>
                </a:cubicBezTo>
                <a:cubicBezTo>
                  <a:pt x="2929668" y="240150"/>
                  <a:pt x="3112778" y="190975"/>
                  <a:pt x="3297074" y="146160"/>
                </a:cubicBezTo>
                <a:cubicBezTo>
                  <a:pt x="3502026" y="98864"/>
                  <a:pt x="3753836" y="44669"/>
                  <a:pt x="3992946" y="0"/>
                </a:cubicBez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a:extLst>
              <a:ext uri="{FF2B5EF4-FFF2-40B4-BE49-F238E27FC236}">
                <a16:creationId xmlns:a16="http://schemas.microsoft.com/office/drawing/2014/main" id="{627451C1-5A8F-8A8E-FE06-8BA4A3E7217F}"/>
              </a:ext>
            </a:extLst>
          </p:cNvPr>
          <p:cNvSpPr/>
          <p:nvPr/>
        </p:nvSpPr>
        <p:spPr>
          <a:xfrm>
            <a:off x="3864884" y="4502214"/>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0" name="Group 19">
            <a:extLst>
              <a:ext uri="{FF2B5EF4-FFF2-40B4-BE49-F238E27FC236}">
                <a16:creationId xmlns:a16="http://schemas.microsoft.com/office/drawing/2014/main" id="{78FC1E87-EED9-A8B9-8828-62566C6B32E3}"/>
              </a:ext>
            </a:extLst>
          </p:cNvPr>
          <p:cNvGrpSpPr>
            <a:grpSpLocks noChangeAspect="1"/>
          </p:cNvGrpSpPr>
          <p:nvPr/>
        </p:nvGrpSpPr>
        <p:grpSpPr>
          <a:xfrm flipH="1" flipV="1">
            <a:off x="3414455" y="4742663"/>
            <a:ext cx="437887" cy="107905"/>
            <a:chOff x="-762002" y="2486042"/>
            <a:chExt cx="609602" cy="180958"/>
          </a:xfrm>
        </p:grpSpPr>
        <p:cxnSp>
          <p:nvCxnSpPr>
            <p:cNvPr id="21" name="Straight Connector 20">
              <a:extLst>
                <a:ext uri="{FF2B5EF4-FFF2-40B4-BE49-F238E27FC236}">
                  <a16:creationId xmlns:a16="http://schemas.microsoft.com/office/drawing/2014/main" id="{21CEAA75-A79F-75EA-46FE-F90C24F70052}"/>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CECCF89-293E-E480-34F6-8D9C3833984B}"/>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56F47A83-9ACE-F09E-2AC9-AD1EC276FEF1}"/>
              </a:ext>
            </a:extLst>
          </p:cNvPr>
          <p:cNvGrpSpPr>
            <a:grpSpLocks noChangeAspect="1"/>
          </p:cNvGrpSpPr>
          <p:nvPr/>
        </p:nvGrpSpPr>
        <p:grpSpPr>
          <a:xfrm rot="10910982" flipH="1" flipV="1">
            <a:off x="3353705" y="4617235"/>
            <a:ext cx="423734" cy="107905"/>
            <a:chOff x="-762002" y="2486042"/>
            <a:chExt cx="609602" cy="180958"/>
          </a:xfrm>
        </p:grpSpPr>
        <p:cxnSp>
          <p:nvCxnSpPr>
            <p:cNvPr id="24" name="Straight Connector 23">
              <a:extLst>
                <a:ext uri="{FF2B5EF4-FFF2-40B4-BE49-F238E27FC236}">
                  <a16:creationId xmlns:a16="http://schemas.microsoft.com/office/drawing/2014/main" id="{FE3CC976-0693-A6A2-434C-1594329E87EC}"/>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8FD35CF-66BC-8761-495E-AAB30BE78AB7}"/>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TextBox 47">
            <a:extLst>
              <a:ext uri="{FF2B5EF4-FFF2-40B4-BE49-F238E27FC236}">
                <a16:creationId xmlns:a16="http://schemas.microsoft.com/office/drawing/2014/main" id="{1E862901-9456-3E3E-308F-F975EC72C96D}"/>
              </a:ext>
            </a:extLst>
          </p:cNvPr>
          <p:cNvSpPr txBox="1"/>
          <p:nvPr/>
        </p:nvSpPr>
        <p:spPr>
          <a:xfrm>
            <a:off x="8208580" y="3867799"/>
            <a:ext cx="646331" cy="369332"/>
          </a:xfrm>
          <a:prstGeom prst="rect">
            <a:avLst/>
          </a:prstGeom>
          <a:noFill/>
        </p:spPr>
        <p:txBody>
          <a:bodyPr wrap="none" rtlCol="0">
            <a:spAutoFit/>
          </a:bodyPr>
          <a:lstStyle/>
          <a:p>
            <a:r>
              <a:rPr lang="en-US" i="1" dirty="0"/>
              <a:t>Haiti</a:t>
            </a:r>
          </a:p>
        </p:txBody>
      </p:sp>
      <p:sp>
        <p:nvSpPr>
          <p:cNvPr id="49" name="TextBox 48">
            <a:extLst>
              <a:ext uri="{FF2B5EF4-FFF2-40B4-BE49-F238E27FC236}">
                <a16:creationId xmlns:a16="http://schemas.microsoft.com/office/drawing/2014/main" id="{66E756BD-2FD7-95DD-52AD-0B20EF26AF6B}"/>
              </a:ext>
            </a:extLst>
          </p:cNvPr>
          <p:cNvSpPr txBox="1"/>
          <p:nvPr/>
        </p:nvSpPr>
        <p:spPr>
          <a:xfrm>
            <a:off x="1481959" y="5854253"/>
            <a:ext cx="1184940" cy="369332"/>
          </a:xfrm>
          <a:prstGeom prst="rect">
            <a:avLst/>
          </a:prstGeom>
          <a:noFill/>
        </p:spPr>
        <p:txBody>
          <a:bodyPr wrap="none" rtlCol="0">
            <a:spAutoFit/>
          </a:bodyPr>
          <a:lstStyle/>
          <a:p>
            <a:r>
              <a:rPr lang="en-US" i="1" dirty="0"/>
              <a:t>Honduras</a:t>
            </a:r>
          </a:p>
        </p:txBody>
      </p:sp>
      <p:sp>
        <p:nvSpPr>
          <p:cNvPr id="50" name="TextBox 49">
            <a:extLst>
              <a:ext uri="{FF2B5EF4-FFF2-40B4-BE49-F238E27FC236}">
                <a16:creationId xmlns:a16="http://schemas.microsoft.com/office/drawing/2014/main" id="{FDF35175-956A-27C4-A35F-21254B8D87C4}"/>
              </a:ext>
            </a:extLst>
          </p:cNvPr>
          <p:cNvSpPr txBox="1"/>
          <p:nvPr/>
        </p:nvSpPr>
        <p:spPr>
          <a:xfrm rot="19932591">
            <a:off x="236484" y="5260416"/>
            <a:ext cx="1313180" cy="369332"/>
          </a:xfrm>
          <a:prstGeom prst="rect">
            <a:avLst/>
          </a:prstGeom>
          <a:noFill/>
        </p:spPr>
        <p:txBody>
          <a:bodyPr wrap="none" rtlCol="0">
            <a:spAutoFit/>
          </a:bodyPr>
          <a:lstStyle/>
          <a:p>
            <a:r>
              <a:rPr lang="en-US" i="1" dirty="0"/>
              <a:t>Guatemala</a:t>
            </a:r>
          </a:p>
        </p:txBody>
      </p:sp>
      <p:sp>
        <p:nvSpPr>
          <p:cNvPr id="51" name="TextBox 50">
            <a:extLst>
              <a:ext uri="{FF2B5EF4-FFF2-40B4-BE49-F238E27FC236}">
                <a16:creationId xmlns:a16="http://schemas.microsoft.com/office/drawing/2014/main" id="{8265DB43-6633-97DD-CF62-106AC2945DD7}"/>
              </a:ext>
            </a:extLst>
          </p:cNvPr>
          <p:cNvSpPr txBox="1"/>
          <p:nvPr/>
        </p:nvSpPr>
        <p:spPr>
          <a:xfrm rot="20081501">
            <a:off x="385888" y="5735617"/>
            <a:ext cx="1374094" cy="307777"/>
          </a:xfrm>
          <a:prstGeom prst="rect">
            <a:avLst/>
          </a:prstGeom>
          <a:noFill/>
          <a:effectLst/>
        </p:spPr>
        <p:txBody>
          <a:bodyPr wrap="none" rtlCol="0">
            <a:spAutoFit/>
          </a:bodyPr>
          <a:lstStyle/>
          <a:p>
            <a:r>
              <a:rPr lang="en-US" sz="1400" dirty="0" err="1">
                <a:cs typeface="Arial" panose="020B0604020202020204" pitchFamily="34" charset="0"/>
              </a:rPr>
              <a:t>Motagua</a:t>
            </a:r>
            <a:r>
              <a:rPr lang="en-US" sz="1400" dirty="0">
                <a:cs typeface="Arial" panose="020B0604020202020204" pitchFamily="34" charset="0"/>
              </a:rPr>
              <a:t> Fault</a:t>
            </a:r>
          </a:p>
        </p:txBody>
      </p:sp>
      <p:sp>
        <p:nvSpPr>
          <p:cNvPr id="52" name="TextBox 51">
            <a:extLst>
              <a:ext uri="{FF2B5EF4-FFF2-40B4-BE49-F238E27FC236}">
                <a16:creationId xmlns:a16="http://schemas.microsoft.com/office/drawing/2014/main" id="{4C84A947-9F43-8197-4EBA-072042CABD9D}"/>
              </a:ext>
            </a:extLst>
          </p:cNvPr>
          <p:cNvSpPr txBox="1"/>
          <p:nvPr/>
        </p:nvSpPr>
        <p:spPr>
          <a:xfrm rot="20628431">
            <a:off x="1826814" y="5015656"/>
            <a:ext cx="1697901" cy="307777"/>
          </a:xfrm>
          <a:prstGeom prst="rect">
            <a:avLst/>
          </a:prstGeom>
          <a:noFill/>
          <a:effectLst/>
        </p:spPr>
        <p:txBody>
          <a:bodyPr wrap="none" rtlCol="0">
            <a:spAutoFit/>
          </a:bodyPr>
          <a:lstStyle/>
          <a:p>
            <a:r>
              <a:rPr lang="en-US" sz="1400" dirty="0">
                <a:cs typeface="Arial" panose="020B0604020202020204" pitchFamily="34" charset="0"/>
              </a:rPr>
              <a:t>Swan Islands Fault</a:t>
            </a:r>
          </a:p>
        </p:txBody>
      </p:sp>
      <p:sp>
        <p:nvSpPr>
          <p:cNvPr id="66" name="TextBox 65">
            <a:extLst>
              <a:ext uri="{FF2B5EF4-FFF2-40B4-BE49-F238E27FC236}">
                <a16:creationId xmlns:a16="http://schemas.microsoft.com/office/drawing/2014/main" id="{DFB34918-61DE-63CF-72EF-CCD4F950F0F6}"/>
              </a:ext>
            </a:extLst>
          </p:cNvPr>
          <p:cNvSpPr txBox="1"/>
          <p:nvPr/>
        </p:nvSpPr>
        <p:spPr>
          <a:xfrm>
            <a:off x="399394" y="3289729"/>
            <a:ext cx="813043" cy="369332"/>
          </a:xfrm>
          <a:prstGeom prst="rect">
            <a:avLst/>
          </a:prstGeom>
          <a:noFill/>
        </p:spPr>
        <p:txBody>
          <a:bodyPr wrap="none" rtlCol="0">
            <a:spAutoFit/>
          </a:bodyPr>
          <a:lstStyle/>
          <a:p>
            <a:r>
              <a:rPr lang="en-US" i="1" dirty="0"/>
              <a:t>Belize</a:t>
            </a:r>
          </a:p>
        </p:txBody>
      </p:sp>
      <p:sp>
        <p:nvSpPr>
          <p:cNvPr id="67" name="TextBox 66">
            <a:extLst>
              <a:ext uri="{FF2B5EF4-FFF2-40B4-BE49-F238E27FC236}">
                <a16:creationId xmlns:a16="http://schemas.microsoft.com/office/drawing/2014/main" id="{25643250-54F9-DA83-509B-2A7FEE6231D6}"/>
              </a:ext>
            </a:extLst>
          </p:cNvPr>
          <p:cNvSpPr txBox="1"/>
          <p:nvPr/>
        </p:nvSpPr>
        <p:spPr>
          <a:xfrm>
            <a:off x="2580289" y="3484170"/>
            <a:ext cx="1838965" cy="369332"/>
          </a:xfrm>
          <a:prstGeom prst="rect">
            <a:avLst/>
          </a:prstGeom>
          <a:noFill/>
        </p:spPr>
        <p:txBody>
          <a:bodyPr wrap="none" rtlCol="0">
            <a:spAutoFit/>
          </a:bodyPr>
          <a:lstStyle/>
          <a:p>
            <a:r>
              <a:rPr lang="en-US" i="1" dirty="0"/>
              <a:t>Cayman Islands</a:t>
            </a:r>
          </a:p>
        </p:txBody>
      </p:sp>
      <p:cxnSp>
        <p:nvCxnSpPr>
          <p:cNvPr id="68" name="Straight Connector 67">
            <a:extLst>
              <a:ext uri="{FF2B5EF4-FFF2-40B4-BE49-F238E27FC236}">
                <a16:creationId xmlns:a16="http://schemas.microsoft.com/office/drawing/2014/main" id="{08BEC890-212A-DAD0-D966-74EACD54F099}"/>
              </a:ext>
            </a:extLst>
          </p:cNvPr>
          <p:cNvCxnSpPr>
            <a:cxnSpLocks/>
          </p:cNvCxnSpPr>
          <p:nvPr/>
        </p:nvCxnSpPr>
        <p:spPr>
          <a:xfrm flipH="1">
            <a:off x="4347341" y="3666022"/>
            <a:ext cx="273050" cy="3175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153D59EC-9ABF-6CBA-C26E-2FD6B0780E4A}"/>
              </a:ext>
            </a:extLst>
          </p:cNvPr>
          <p:cNvSpPr txBox="1"/>
          <p:nvPr/>
        </p:nvSpPr>
        <p:spPr>
          <a:xfrm rot="21047431">
            <a:off x="4991081" y="3698625"/>
            <a:ext cx="2797561" cy="461665"/>
          </a:xfrm>
          <a:prstGeom prst="rect">
            <a:avLst/>
          </a:prstGeom>
          <a:noFill/>
          <a:effectLst/>
        </p:spPr>
        <p:txBody>
          <a:bodyPr wrap="none" rtlCol="0">
            <a:spAutoFit/>
          </a:bodyPr>
          <a:lstStyle/>
          <a:p>
            <a:r>
              <a:rPr lang="en-US" sz="2400" dirty="0" err="1">
                <a:latin typeface="Comic Sans MS" panose="030F0902030302020204" pitchFamily="66" charset="0"/>
              </a:rPr>
              <a:t>Gonave</a:t>
            </a:r>
            <a:r>
              <a:rPr lang="en-US" sz="2400" dirty="0">
                <a:latin typeface="Comic Sans MS" panose="030F0902030302020204" pitchFamily="66" charset="0"/>
              </a:rPr>
              <a:t> microplate</a:t>
            </a:r>
            <a:endParaRPr lang="en-US" sz="2400" dirty="0"/>
          </a:p>
        </p:txBody>
      </p:sp>
      <p:sp>
        <p:nvSpPr>
          <p:cNvPr id="70" name="TextBox 69">
            <a:extLst>
              <a:ext uri="{FF2B5EF4-FFF2-40B4-BE49-F238E27FC236}">
                <a16:creationId xmlns:a16="http://schemas.microsoft.com/office/drawing/2014/main" id="{93BB41EF-8664-0765-9C18-9AF134E72229}"/>
              </a:ext>
            </a:extLst>
          </p:cNvPr>
          <p:cNvSpPr txBox="1"/>
          <p:nvPr/>
        </p:nvSpPr>
        <p:spPr>
          <a:xfrm rot="20986513">
            <a:off x="6838253" y="4427278"/>
            <a:ext cx="1888365" cy="523220"/>
          </a:xfrm>
          <a:prstGeom prst="rect">
            <a:avLst/>
          </a:prstGeom>
          <a:noFill/>
          <a:effectLst/>
        </p:spPr>
        <p:txBody>
          <a:bodyPr wrap="square" rtlCol="0">
            <a:spAutoFit/>
          </a:bodyPr>
          <a:lstStyle/>
          <a:p>
            <a:pPr algn="ctr"/>
            <a:r>
              <a:rPr lang="en-US" sz="1400" dirty="0" err="1"/>
              <a:t>Enriquillo</a:t>
            </a:r>
            <a:r>
              <a:rPr lang="en-US" sz="1400" dirty="0"/>
              <a:t> – Plantain</a:t>
            </a:r>
          </a:p>
          <a:p>
            <a:pPr algn="ctr"/>
            <a:r>
              <a:rPr lang="en-US" sz="1400" dirty="0"/>
              <a:t>Garden Fault </a:t>
            </a:r>
          </a:p>
        </p:txBody>
      </p:sp>
      <p:sp>
        <p:nvSpPr>
          <p:cNvPr id="71" name="TextBox 70">
            <a:extLst>
              <a:ext uri="{FF2B5EF4-FFF2-40B4-BE49-F238E27FC236}">
                <a16:creationId xmlns:a16="http://schemas.microsoft.com/office/drawing/2014/main" id="{B97906FE-E7BC-E83C-DED1-8F5F471F5750}"/>
              </a:ext>
            </a:extLst>
          </p:cNvPr>
          <p:cNvSpPr txBox="1"/>
          <p:nvPr/>
        </p:nvSpPr>
        <p:spPr>
          <a:xfrm rot="21094147">
            <a:off x="5259885" y="4314376"/>
            <a:ext cx="1183081" cy="307777"/>
          </a:xfrm>
          <a:prstGeom prst="rect">
            <a:avLst/>
          </a:prstGeom>
          <a:noFill/>
          <a:effectLst/>
        </p:spPr>
        <p:txBody>
          <a:bodyPr wrap="none" rtlCol="0">
            <a:spAutoFit/>
          </a:bodyPr>
          <a:lstStyle/>
          <a:p>
            <a:r>
              <a:rPr lang="en-US" sz="1400" dirty="0"/>
              <a:t>Walton Fault</a:t>
            </a:r>
          </a:p>
        </p:txBody>
      </p:sp>
      <p:grpSp>
        <p:nvGrpSpPr>
          <p:cNvPr id="74" name="Group 73">
            <a:extLst>
              <a:ext uri="{FF2B5EF4-FFF2-40B4-BE49-F238E27FC236}">
                <a16:creationId xmlns:a16="http://schemas.microsoft.com/office/drawing/2014/main" id="{E1CCAA75-30B9-2159-F361-F1B9149B4650}"/>
              </a:ext>
            </a:extLst>
          </p:cNvPr>
          <p:cNvGrpSpPr>
            <a:grpSpLocks noChangeAspect="1"/>
          </p:cNvGrpSpPr>
          <p:nvPr/>
        </p:nvGrpSpPr>
        <p:grpSpPr>
          <a:xfrm rot="181292" flipH="1" flipV="1">
            <a:off x="4894112" y="3857712"/>
            <a:ext cx="437887" cy="107905"/>
            <a:chOff x="-762002" y="2486042"/>
            <a:chExt cx="609602" cy="180958"/>
          </a:xfrm>
        </p:grpSpPr>
        <p:cxnSp>
          <p:nvCxnSpPr>
            <p:cNvPr id="75" name="Straight Connector 74">
              <a:extLst>
                <a:ext uri="{FF2B5EF4-FFF2-40B4-BE49-F238E27FC236}">
                  <a16:creationId xmlns:a16="http://schemas.microsoft.com/office/drawing/2014/main" id="{CCCCF43F-C086-872A-9087-243F10A3A358}"/>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152CC139-BBA5-2FA4-263D-A313248A3994}"/>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7" name="Group 76">
            <a:extLst>
              <a:ext uri="{FF2B5EF4-FFF2-40B4-BE49-F238E27FC236}">
                <a16:creationId xmlns:a16="http://schemas.microsoft.com/office/drawing/2014/main" id="{AB20FDC0-10C9-B404-FA64-3AF3C915FBBB}"/>
              </a:ext>
            </a:extLst>
          </p:cNvPr>
          <p:cNvGrpSpPr>
            <a:grpSpLocks noChangeAspect="1"/>
          </p:cNvGrpSpPr>
          <p:nvPr/>
        </p:nvGrpSpPr>
        <p:grpSpPr>
          <a:xfrm rot="10910982" flipH="1" flipV="1">
            <a:off x="4872447" y="3729109"/>
            <a:ext cx="423734" cy="107905"/>
            <a:chOff x="-762002" y="2486042"/>
            <a:chExt cx="609602" cy="180958"/>
          </a:xfrm>
        </p:grpSpPr>
        <p:cxnSp>
          <p:nvCxnSpPr>
            <p:cNvPr id="78" name="Straight Connector 77">
              <a:extLst>
                <a:ext uri="{FF2B5EF4-FFF2-40B4-BE49-F238E27FC236}">
                  <a16:creationId xmlns:a16="http://schemas.microsoft.com/office/drawing/2014/main" id="{896E4663-F001-FC13-6A8D-ADF857375E8D}"/>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3C88AC0D-960F-5C74-6608-D11CA7469203}"/>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6" name="TextBox 85">
            <a:extLst>
              <a:ext uri="{FF2B5EF4-FFF2-40B4-BE49-F238E27FC236}">
                <a16:creationId xmlns:a16="http://schemas.microsoft.com/office/drawing/2014/main" id="{CDB9CF79-FD5F-0315-C7C7-83B0CCA802CA}"/>
              </a:ext>
            </a:extLst>
          </p:cNvPr>
          <p:cNvSpPr txBox="1"/>
          <p:nvPr/>
        </p:nvSpPr>
        <p:spPr>
          <a:xfrm rot="21080611">
            <a:off x="5144080" y="3330919"/>
            <a:ext cx="1415858" cy="338554"/>
          </a:xfrm>
          <a:prstGeom prst="rect">
            <a:avLst/>
          </a:prstGeom>
          <a:noFill/>
        </p:spPr>
        <p:txBody>
          <a:bodyPr wrap="square" rtlCol="0">
            <a:spAutoFit/>
          </a:bodyPr>
          <a:lstStyle/>
          <a:p>
            <a:r>
              <a:rPr lang="en-US" sz="1600" dirty="0" err="1"/>
              <a:t>Oriente</a:t>
            </a:r>
            <a:r>
              <a:rPr lang="en-US" sz="1600" dirty="0"/>
              <a:t> Fault</a:t>
            </a:r>
          </a:p>
        </p:txBody>
      </p:sp>
      <p:grpSp>
        <p:nvGrpSpPr>
          <p:cNvPr id="87" name="Group 86">
            <a:extLst>
              <a:ext uri="{FF2B5EF4-FFF2-40B4-BE49-F238E27FC236}">
                <a16:creationId xmlns:a16="http://schemas.microsoft.com/office/drawing/2014/main" id="{7282FF29-823F-FA13-7619-0F366F4C123C}"/>
              </a:ext>
            </a:extLst>
          </p:cNvPr>
          <p:cNvGrpSpPr>
            <a:grpSpLocks noChangeAspect="1"/>
          </p:cNvGrpSpPr>
          <p:nvPr/>
        </p:nvGrpSpPr>
        <p:grpSpPr>
          <a:xfrm rot="362246" flipH="1" flipV="1">
            <a:off x="4825797" y="4483075"/>
            <a:ext cx="437887" cy="107905"/>
            <a:chOff x="-762002" y="2486042"/>
            <a:chExt cx="609602" cy="180958"/>
          </a:xfrm>
        </p:grpSpPr>
        <p:cxnSp>
          <p:nvCxnSpPr>
            <p:cNvPr id="88" name="Straight Connector 87">
              <a:extLst>
                <a:ext uri="{FF2B5EF4-FFF2-40B4-BE49-F238E27FC236}">
                  <a16:creationId xmlns:a16="http://schemas.microsoft.com/office/drawing/2014/main" id="{2B3CA053-D947-E89B-5035-4FF3230C5E2D}"/>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0BD0F036-D720-16EF-8723-41221DBD047D}"/>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0" name="Group 89">
            <a:extLst>
              <a:ext uri="{FF2B5EF4-FFF2-40B4-BE49-F238E27FC236}">
                <a16:creationId xmlns:a16="http://schemas.microsoft.com/office/drawing/2014/main" id="{B2D9BD06-FE4C-18D2-B52F-E9A812199F44}"/>
              </a:ext>
            </a:extLst>
          </p:cNvPr>
          <p:cNvGrpSpPr>
            <a:grpSpLocks noChangeAspect="1"/>
          </p:cNvGrpSpPr>
          <p:nvPr/>
        </p:nvGrpSpPr>
        <p:grpSpPr>
          <a:xfrm rot="11167934" flipH="1" flipV="1">
            <a:off x="4804132" y="4354472"/>
            <a:ext cx="423734" cy="107905"/>
            <a:chOff x="-762002" y="2486042"/>
            <a:chExt cx="609602" cy="180958"/>
          </a:xfrm>
        </p:grpSpPr>
        <p:cxnSp>
          <p:nvCxnSpPr>
            <p:cNvPr id="91" name="Straight Connector 90">
              <a:extLst>
                <a:ext uri="{FF2B5EF4-FFF2-40B4-BE49-F238E27FC236}">
                  <a16:creationId xmlns:a16="http://schemas.microsoft.com/office/drawing/2014/main" id="{9692F151-78C6-458B-C73D-D4560A05A045}"/>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7126AFBB-0449-0EB2-6421-C4BEBADD8EF1}"/>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3" name="Group 92">
            <a:extLst>
              <a:ext uri="{FF2B5EF4-FFF2-40B4-BE49-F238E27FC236}">
                <a16:creationId xmlns:a16="http://schemas.microsoft.com/office/drawing/2014/main" id="{6F01254B-B4C4-5459-8360-4C2D8B1CE35C}"/>
              </a:ext>
            </a:extLst>
          </p:cNvPr>
          <p:cNvGrpSpPr>
            <a:grpSpLocks noChangeAspect="1"/>
          </p:cNvGrpSpPr>
          <p:nvPr/>
        </p:nvGrpSpPr>
        <p:grpSpPr>
          <a:xfrm flipH="1" flipV="1">
            <a:off x="7673773" y="4381475"/>
            <a:ext cx="437887" cy="107905"/>
            <a:chOff x="-762002" y="2486042"/>
            <a:chExt cx="609602" cy="180958"/>
          </a:xfrm>
        </p:grpSpPr>
        <p:cxnSp>
          <p:nvCxnSpPr>
            <p:cNvPr id="94" name="Straight Connector 93">
              <a:extLst>
                <a:ext uri="{FF2B5EF4-FFF2-40B4-BE49-F238E27FC236}">
                  <a16:creationId xmlns:a16="http://schemas.microsoft.com/office/drawing/2014/main" id="{5B4CEFEB-D3E9-B439-E919-43C364D1B070}"/>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EA1AAB5B-B86A-B4E2-E6D7-0F184E78D71D}"/>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6" name="Group 95">
            <a:extLst>
              <a:ext uri="{FF2B5EF4-FFF2-40B4-BE49-F238E27FC236}">
                <a16:creationId xmlns:a16="http://schemas.microsoft.com/office/drawing/2014/main" id="{7BFE1A6D-FAC5-EDFC-2F24-B9C76CD5420A}"/>
              </a:ext>
            </a:extLst>
          </p:cNvPr>
          <p:cNvGrpSpPr>
            <a:grpSpLocks noChangeAspect="1"/>
          </p:cNvGrpSpPr>
          <p:nvPr/>
        </p:nvGrpSpPr>
        <p:grpSpPr>
          <a:xfrm rot="10805688" flipH="1" flipV="1">
            <a:off x="7652108" y="4252872"/>
            <a:ext cx="423734" cy="107905"/>
            <a:chOff x="-762002" y="2486042"/>
            <a:chExt cx="609602" cy="180958"/>
          </a:xfrm>
        </p:grpSpPr>
        <p:cxnSp>
          <p:nvCxnSpPr>
            <p:cNvPr id="97" name="Straight Connector 96">
              <a:extLst>
                <a:ext uri="{FF2B5EF4-FFF2-40B4-BE49-F238E27FC236}">
                  <a16:creationId xmlns:a16="http://schemas.microsoft.com/office/drawing/2014/main" id="{A8C61D2D-F83E-6044-01AC-3A704372E826}"/>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252C3DF3-7044-F8D2-501F-7762CB41BCAC}"/>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9" name="Group 98">
            <a:extLst>
              <a:ext uri="{FF2B5EF4-FFF2-40B4-BE49-F238E27FC236}">
                <a16:creationId xmlns:a16="http://schemas.microsoft.com/office/drawing/2014/main" id="{F217BAAF-9485-55DD-9E0F-1CE830D0F69E}"/>
              </a:ext>
            </a:extLst>
          </p:cNvPr>
          <p:cNvGrpSpPr>
            <a:grpSpLocks noChangeAspect="1"/>
          </p:cNvGrpSpPr>
          <p:nvPr/>
        </p:nvGrpSpPr>
        <p:grpSpPr>
          <a:xfrm rot="21096623" flipH="1" flipV="1">
            <a:off x="1138965" y="5525683"/>
            <a:ext cx="437887" cy="107905"/>
            <a:chOff x="-762002" y="2486042"/>
            <a:chExt cx="609602" cy="180958"/>
          </a:xfrm>
        </p:grpSpPr>
        <p:cxnSp>
          <p:nvCxnSpPr>
            <p:cNvPr id="100" name="Straight Connector 99">
              <a:extLst>
                <a:ext uri="{FF2B5EF4-FFF2-40B4-BE49-F238E27FC236}">
                  <a16:creationId xmlns:a16="http://schemas.microsoft.com/office/drawing/2014/main" id="{409A2DD2-380D-5886-C75A-AE86AFF0C9B7}"/>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8C38E193-4F04-6205-B8E9-9402637E4B76}"/>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 name="Group 101">
            <a:extLst>
              <a:ext uri="{FF2B5EF4-FFF2-40B4-BE49-F238E27FC236}">
                <a16:creationId xmlns:a16="http://schemas.microsoft.com/office/drawing/2014/main" id="{55ABC31C-A452-2C34-BAB4-F27543F2E468}"/>
              </a:ext>
            </a:extLst>
          </p:cNvPr>
          <p:cNvGrpSpPr>
            <a:grpSpLocks noChangeAspect="1"/>
          </p:cNvGrpSpPr>
          <p:nvPr/>
        </p:nvGrpSpPr>
        <p:grpSpPr>
          <a:xfrm rot="10407605" flipH="1" flipV="1">
            <a:off x="1078215" y="5400255"/>
            <a:ext cx="423734" cy="107905"/>
            <a:chOff x="-762002" y="2486042"/>
            <a:chExt cx="609602" cy="180958"/>
          </a:xfrm>
        </p:grpSpPr>
        <p:cxnSp>
          <p:nvCxnSpPr>
            <p:cNvPr id="103" name="Straight Connector 102">
              <a:extLst>
                <a:ext uri="{FF2B5EF4-FFF2-40B4-BE49-F238E27FC236}">
                  <a16:creationId xmlns:a16="http://schemas.microsoft.com/office/drawing/2014/main" id="{B194292F-0AF6-6261-FE66-95518D25D3AC}"/>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C1D2AD5-CE45-CB93-D616-20A75FBA0ACF}"/>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5" name="TextBox 24">
            <a:extLst>
              <a:ext uri="{FF2B5EF4-FFF2-40B4-BE49-F238E27FC236}">
                <a16:creationId xmlns:a16="http://schemas.microsoft.com/office/drawing/2014/main" id="{E4C8CDC4-E11F-2BF3-D24B-3E634884749D}"/>
              </a:ext>
            </a:extLst>
          </p:cNvPr>
          <p:cNvSpPr txBox="1">
            <a:spLocks noChangeArrowheads="1"/>
          </p:cNvSpPr>
          <p:nvPr/>
        </p:nvSpPr>
        <p:spPr bwMode="auto">
          <a:xfrm>
            <a:off x="2287784" y="4096397"/>
            <a:ext cx="15856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dirty="0">
                <a:solidFill>
                  <a:srgbClr val="FFFF00"/>
                </a:solidFill>
                <a:latin typeface="Arial" panose="020B0604020202020204" pitchFamily="34" charset="0"/>
              </a:rPr>
              <a:t>M7.6 Feb 8, 2025</a:t>
            </a:r>
          </a:p>
          <a:p>
            <a:pPr algn="ctr">
              <a:spcBef>
                <a:spcPct val="0"/>
              </a:spcBef>
              <a:buFontTx/>
              <a:buNone/>
            </a:pPr>
            <a:r>
              <a:rPr lang="en-US" altLang="en-US" sz="1400" dirty="0">
                <a:solidFill>
                  <a:srgbClr val="FFFF00"/>
                </a:solidFill>
                <a:latin typeface="Arial" panose="020B0604020202020204" pitchFamily="34" charset="0"/>
              </a:rPr>
              <a:t>Earthquake</a:t>
            </a:r>
          </a:p>
        </p:txBody>
      </p:sp>
      <p:cxnSp>
        <p:nvCxnSpPr>
          <p:cNvPr id="106" name="Straight Connector 105">
            <a:extLst>
              <a:ext uri="{FF2B5EF4-FFF2-40B4-BE49-F238E27FC236}">
                <a16:creationId xmlns:a16="http://schemas.microsoft.com/office/drawing/2014/main" id="{98002ABE-24AE-F47F-4638-90C1E689E471}"/>
              </a:ext>
            </a:extLst>
          </p:cNvPr>
          <p:cNvCxnSpPr>
            <a:cxnSpLocks/>
          </p:cNvCxnSpPr>
          <p:nvPr/>
        </p:nvCxnSpPr>
        <p:spPr>
          <a:xfrm flipH="1" flipV="1">
            <a:off x="3710152" y="4403826"/>
            <a:ext cx="207576" cy="126122"/>
          </a:xfrm>
          <a:prstGeom prst="line">
            <a:avLst/>
          </a:prstGeom>
          <a:ln w="19050">
            <a:solidFill>
              <a:srgbClr val="FFFF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09" name="Right Arrow 108">
            <a:extLst>
              <a:ext uri="{FF2B5EF4-FFF2-40B4-BE49-F238E27FC236}">
                <a16:creationId xmlns:a16="http://schemas.microsoft.com/office/drawing/2014/main" id="{8B22986D-6611-3EBC-51EC-F0474394AC91}"/>
              </a:ext>
            </a:extLst>
          </p:cNvPr>
          <p:cNvSpPr/>
          <p:nvPr/>
        </p:nvSpPr>
        <p:spPr>
          <a:xfrm rot="21133842">
            <a:off x="4489889" y="5368178"/>
            <a:ext cx="1084422" cy="574332"/>
          </a:xfrm>
          <a:prstGeom prst="rightArrow">
            <a:avLst/>
          </a:prstGeom>
          <a:solidFill>
            <a:schemeClr val="bg1"/>
          </a:solidFill>
          <a:ln w="15875">
            <a:solidFill>
              <a:srgbClr val="7030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 name="TextBox 109">
            <a:extLst>
              <a:ext uri="{FF2B5EF4-FFF2-40B4-BE49-F238E27FC236}">
                <a16:creationId xmlns:a16="http://schemas.microsoft.com/office/drawing/2014/main" id="{51126A79-BDB8-5EBD-A6A9-ABC8577E7571}"/>
              </a:ext>
            </a:extLst>
          </p:cNvPr>
          <p:cNvSpPr txBox="1"/>
          <p:nvPr/>
        </p:nvSpPr>
        <p:spPr>
          <a:xfrm rot="21026265">
            <a:off x="4482451" y="5463081"/>
            <a:ext cx="1042273" cy="369332"/>
          </a:xfrm>
          <a:prstGeom prst="rect">
            <a:avLst/>
          </a:prstGeom>
          <a:noFill/>
        </p:spPr>
        <p:txBody>
          <a:bodyPr wrap="none" rtlCol="0">
            <a:spAutoFit/>
          </a:bodyPr>
          <a:lstStyle/>
          <a:p>
            <a:r>
              <a:rPr lang="en-US" dirty="0">
                <a:latin typeface="Comic Sans MS" panose="030F0902030302020204" pitchFamily="66" charset="0"/>
              </a:rPr>
              <a:t>2 cm/</a:t>
            </a:r>
            <a:r>
              <a:rPr lang="en-US" dirty="0" err="1">
                <a:latin typeface="Comic Sans MS" panose="030F0902030302020204" pitchFamily="66" charset="0"/>
              </a:rPr>
              <a:t>yr</a:t>
            </a:r>
            <a:endParaRPr lang="en-US" dirty="0">
              <a:latin typeface="Comic Sans MS" panose="030F0902030302020204" pitchFamily="66" charset="0"/>
            </a:endParaRPr>
          </a:p>
        </p:txBody>
      </p:sp>
      <p:sp>
        <p:nvSpPr>
          <p:cNvPr id="112" name="5-Point Star 111">
            <a:extLst>
              <a:ext uri="{FF2B5EF4-FFF2-40B4-BE49-F238E27FC236}">
                <a16:creationId xmlns:a16="http://schemas.microsoft.com/office/drawing/2014/main" id="{F2EA37B8-F26C-423C-F249-B3F47FC3C20C}"/>
              </a:ext>
            </a:extLst>
          </p:cNvPr>
          <p:cNvSpPr/>
          <p:nvPr/>
        </p:nvSpPr>
        <p:spPr>
          <a:xfrm>
            <a:off x="8693621" y="4097566"/>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3" name="TextBox 24">
            <a:extLst>
              <a:ext uri="{FF2B5EF4-FFF2-40B4-BE49-F238E27FC236}">
                <a16:creationId xmlns:a16="http://schemas.microsoft.com/office/drawing/2014/main" id="{2035FD8E-B0DB-1102-6E83-9FF33A197FBB}"/>
              </a:ext>
            </a:extLst>
          </p:cNvPr>
          <p:cNvSpPr txBox="1">
            <a:spLocks noChangeArrowheads="1"/>
          </p:cNvSpPr>
          <p:nvPr/>
        </p:nvSpPr>
        <p:spPr bwMode="auto">
          <a:xfrm>
            <a:off x="7207936" y="5051853"/>
            <a:ext cx="16658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dirty="0">
                <a:solidFill>
                  <a:srgbClr val="FFFF00"/>
                </a:solidFill>
                <a:latin typeface="Arial" panose="020B0604020202020204" pitchFamily="34" charset="0"/>
              </a:rPr>
              <a:t>M7.0 Jan 10, 2010</a:t>
            </a:r>
          </a:p>
          <a:p>
            <a:pPr algn="ctr">
              <a:spcBef>
                <a:spcPct val="0"/>
              </a:spcBef>
              <a:buFontTx/>
              <a:buNone/>
            </a:pPr>
            <a:r>
              <a:rPr lang="en-US" altLang="en-US" sz="1400" dirty="0">
                <a:solidFill>
                  <a:srgbClr val="FFFF00"/>
                </a:solidFill>
                <a:latin typeface="Arial" panose="020B0604020202020204" pitchFamily="34" charset="0"/>
              </a:rPr>
              <a:t>Earthquake</a:t>
            </a:r>
          </a:p>
        </p:txBody>
      </p:sp>
      <p:cxnSp>
        <p:nvCxnSpPr>
          <p:cNvPr id="114" name="Straight Connector 113">
            <a:extLst>
              <a:ext uri="{FF2B5EF4-FFF2-40B4-BE49-F238E27FC236}">
                <a16:creationId xmlns:a16="http://schemas.microsoft.com/office/drawing/2014/main" id="{881D3C8C-F981-DD70-461C-A347860BD312}"/>
              </a:ext>
            </a:extLst>
          </p:cNvPr>
          <p:cNvCxnSpPr>
            <a:cxnSpLocks/>
          </p:cNvCxnSpPr>
          <p:nvPr/>
        </p:nvCxnSpPr>
        <p:spPr>
          <a:xfrm flipH="1">
            <a:off x="8654393" y="4310884"/>
            <a:ext cx="136635" cy="714703"/>
          </a:xfrm>
          <a:prstGeom prst="line">
            <a:avLst/>
          </a:prstGeom>
          <a:ln w="19050">
            <a:solidFill>
              <a:srgbClr val="FFFF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13DA8B6E-27B5-00AB-52F6-591BE7542A9D}"/>
              </a:ext>
            </a:extLst>
          </p:cNvPr>
          <p:cNvSpPr txBox="1"/>
          <p:nvPr/>
        </p:nvSpPr>
        <p:spPr>
          <a:xfrm>
            <a:off x="6421820" y="6474372"/>
            <a:ext cx="2452916" cy="307777"/>
          </a:xfrm>
          <a:prstGeom prst="rect">
            <a:avLst/>
          </a:prstGeom>
          <a:noFill/>
        </p:spPr>
        <p:txBody>
          <a:bodyPr wrap="none" rtlCol="0">
            <a:spAutoFit/>
          </a:bodyPr>
          <a:lstStyle/>
          <a:p>
            <a:r>
              <a:rPr lang="en-US" sz="1400" i="1" dirty="0">
                <a:solidFill>
                  <a:schemeClr val="bg1"/>
                </a:solidFill>
              </a:rPr>
              <a:t>Base map from </a:t>
            </a:r>
            <a:r>
              <a:rPr lang="en-US" sz="1400" i="1" dirty="0" err="1">
                <a:solidFill>
                  <a:schemeClr val="bg1"/>
                </a:solidFill>
              </a:rPr>
              <a:t>GeoMapApp</a:t>
            </a:r>
            <a:endParaRPr lang="en-US" sz="1400" i="1" dirty="0">
              <a:solidFill>
                <a:schemeClr val="bg1"/>
              </a:solidFill>
            </a:endParaRPr>
          </a:p>
        </p:txBody>
      </p:sp>
      <p:sp>
        <p:nvSpPr>
          <p:cNvPr id="2" name="Rectangle 1">
            <a:extLst>
              <a:ext uri="{FF2B5EF4-FFF2-40B4-BE49-F238E27FC236}">
                <a16:creationId xmlns:a16="http://schemas.microsoft.com/office/drawing/2014/main" id="{9B9EE65C-FDFF-204D-F8C5-2098550D7892}"/>
              </a:ext>
            </a:extLst>
          </p:cNvPr>
          <p:cNvSpPr>
            <a:spLocks noChangeArrowheads="1"/>
          </p:cNvSpPr>
          <p:nvPr/>
        </p:nvSpPr>
        <p:spPr bwMode="auto">
          <a:xfrm>
            <a:off x="131916" y="780452"/>
            <a:ext cx="9103524"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dirty="0"/>
              <a:t>                   The </a:t>
            </a:r>
            <a:r>
              <a:rPr lang="en-US" b="1" dirty="0"/>
              <a:t>Swan Islands Fault</a:t>
            </a:r>
            <a:r>
              <a:rPr lang="en-US" dirty="0"/>
              <a:t> is a </a:t>
            </a:r>
            <a:r>
              <a:rPr lang="en-US" b="1" dirty="0"/>
              <a:t>left-lateral transform fault</a:t>
            </a:r>
            <a:r>
              <a:rPr lang="en-US" dirty="0"/>
              <a:t> between the </a:t>
            </a:r>
            <a:r>
              <a:rPr lang="en-US" b="1" dirty="0"/>
              <a:t>North American</a:t>
            </a:r>
            <a:r>
              <a:rPr lang="en-US" dirty="0"/>
              <a:t> and </a:t>
            </a:r>
            <a:r>
              <a:rPr lang="en-US" b="1" dirty="0"/>
              <a:t>Caribbean plates</a:t>
            </a:r>
            <a:r>
              <a:rPr lang="en-US" dirty="0"/>
              <a:t>, connecting the </a:t>
            </a:r>
            <a:r>
              <a:rPr lang="en-US" b="1" dirty="0"/>
              <a:t>Cayman Spreading Center</a:t>
            </a:r>
            <a:r>
              <a:rPr lang="en-US" dirty="0"/>
              <a:t> to the </a:t>
            </a:r>
            <a:r>
              <a:rPr lang="en-US" b="1" dirty="0"/>
              <a:t>Motagua Fault</a:t>
            </a:r>
            <a:r>
              <a:rPr lang="en-US" dirty="0"/>
              <a:t> in Guatemala. The </a:t>
            </a:r>
            <a:r>
              <a:rPr lang="en-US" b="1" dirty="0"/>
              <a:t>M7.6 earthquake on February 8, 2025</a:t>
            </a:r>
            <a:r>
              <a:rPr lang="en-US" dirty="0"/>
              <a:t>, occurred on this fault, based on its </a:t>
            </a:r>
            <a:r>
              <a:rPr lang="en-US" b="1" dirty="0"/>
              <a:t>epicenter location</a:t>
            </a:r>
            <a:r>
              <a:rPr lang="en-US" dirty="0"/>
              <a:t> and </a:t>
            </a:r>
            <a:r>
              <a:rPr lang="en-US" b="1" dirty="0"/>
              <a:t>strike-slip focal mechanism</a:t>
            </a:r>
            <a:r>
              <a:rPr lang="en-US" dirty="0"/>
              <a:t>. East of the </a:t>
            </a:r>
            <a:r>
              <a:rPr lang="en-US" b="1" dirty="0"/>
              <a:t>Cayman Spreading Center</a:t>
            </a:r>
            <a:r>
              <a:rPr lang="en-US" dirty="0"/>
              <a:t>, the movement of the </a:t>
            </a:r>
            <a:r>
              <a:rPr lang="en-US" b="1" dirty="0"/>
              <a:t>Caribbean Plate</a:t>
            </a:r>
            <a:r>
              <a:rPr lang="en-US" dirty="0"/>
              <a:t> is divided between the </a:t>
            </a:r>
            <a:r>
              <a:rPr lang="en-US" b="1" dirty="0"/>
              <a:t>Oriente Fault</a:t>
            </a:r>
            <a:r>
              <a:rPr lang="en-US" dirty="0"/>
              <a:t> on the north and the </a:t>
            </a:r>
            <a:r>
              <a:rPr lang="en-US" b="1" dirty="0"/>
              <a:t>Walton and </a:t>
            </a:r>
            <a:r>
              <a:rPr lang="en-US" b="1" dirty="0" err="1"/>
              <a:t>Enriquillo</a:t>
            </a:r>
            <a:r>
              <a:rPr lang="en-US" b="1" dirty="0"/>
              <a:t>–Plantain Garden Faults</a:t>
            </a:r>
            <a:r>
              <a:rPr lang="en-US" dirty="0"/>
              <a:t> on the south, along the </a:t>
            </a:r>
            <a:r>
              <a:rPr lang="en-US" b="1" dirty="0" err="1"/>
              <a:t>Gonave</a:t>
            </a:r>
            <a:r>
              <a:rPr lang="en-US" b="1" dirty="0"/>
              <a:t> microplate</a:t>
            </a:r>
            <a:r>
              <a:rPr lang="en-US" dirty="0"/>
              <a:t>. This microplate moves </a:t>
            </a:r>
            <a:r>
              <a:rPr lang="en-US" b="1" dirty="0"/>
              <a:t>east-northeast at about 1 cm per year</a:t>
            </a:r>
            <a:r>
              <a:rPr lang="en-US" dirty="0"/>
              <a:t>, which is half the </a:t>
            </a:r>
            <a:r>
              <a:rPr lang="en-US" b="1" dirty="0"/>
              <a:t>Caribbean Plate's</a:t>
            </a:r>
            <a:r>
              <a:rPr lang="en-US" dirty="0"/>
              <a:t> overall motion of </a:t>
            </a:r>
            <a:r>
              <a:rPr lang="en-US" b="1" dirty="0"/>
              <a:t>2 cm per year</a:t>
            </a:r>
            <a:r>
              <a:rPr lang="en-US" dirty="0"/>
              <a:t>.</a:t>
            </a:r>
          </a:p>
          <a:p>
            <a:r>
              <a:rPr lang="en-US" dirty="0"/>
              <a:t>A similar fault system was responsible for the </a:t>
            </a:r>
            <a:r>
              <a:rPr lang="en-US" b="1" dirty="0"/>
              <a:t>M7.0 Haiti earthquake on January 10, 2010</a:t>
            </a:r>
            <a:r>
              <a:rPr lang="en-US" dirty="0"/>
              <a:t>, which occurred along the </a:t>
            </a:r>
            <a:r>
              <a:rPr lang="en-US" b="1" dirty="0" err="1"/>
              <a:t>Enriquillo</a:t>
            </a:r>
            <a:r>
              <a:rPr lang="en-US" b="1" dirty="0"/>
              <a:t>–Plantain Garden Fault</a:t>
            </a:r>
            <a:r>
              <a:rPr lang="en-US" dirty="0"/>
              <a:t> and resulted in approximately </a:t>
            </a:r>
            <a:r>
              <a:rPr lang="en-US" b="1" dirty="0"/>
              <a:t>160,000 fatalities</a:t>
            </a:r>
            <a:r>
              <a:rPr lang="en-US" dirty="0"/>
              <a:t>.</a:t>
            </a:r>
          </a:p>
          <a:p>
            <a:pPr marR="0" lvl="0" algn="l" defTabSz="914400" rtl="0" eaLnBrk="0" fontAlgn="base" latinLnBrk="0" hangingPunct="0">
              <a:lnSpc>
                <a:spcPct val="100000"/>
              </a:lnSpc>
              <a:spcBef>
                <a:spcPct val="0"/>
              </a:spcBef>
              <a:spcAft>
                <a:spcPct val="0"/>
              </a:spcAft>
              <a:buClrTx/>
              <a:buSzTx/>
              <a:tabLst/>
            </a:pPr>
            <a:endParaRPr kumimoji="0" lang="en-US" altLang="en-US" b="0" i="0" u="none" strike="noStrike" cap="none" normalizeH="0" baseline="0" dirty="0">
              <a:ln>
                <a:noFill/>
              </a:ln>
              <a:solidFill>
                <a:schemeClr val="tx1"/>
              </a:solidFill>
              <a:effectLst/>
              <a:latin typeface="Arial" panose="020B0604020202020204" pitchFamily="34" charset="0"/>
            </a:endParaRPr>
          </a:p>
        </p:txBody>
      </p:sp>
      <p:sp>
        <p:nvSpPr>
          <p:cNvPr id="3" name="Google Shape;176;p20">
            <a:extLst>
              <a:ext uri="{FF2B5EF4-FFF2-40B4-BE49-F238E27FC236}">
                <a16:creationId xmlns:a16="http://schemas.microsoft.com/office/drawing/2014/main" id="{2D7AE2EB-AA5F-27D5-8AC1-ED8443A3FC8A}"/>
              </a:ext>
            </a:extLst>
          </p:cNvPr>
          <p:cNvSpPr/>
          <p:nvPr/>
        </p:nvSpPr>
        <p:spPr>
          <a:xfrm>
            <a:off x="7827264" y="0"/>
            <a:ext cx="905256" cy="475488"/>
          </a:xfrm>
          <a:prstGeom prst="flowChartOffpageConnector">
            <a:avLst/>
          </a:prstGeom>
          <a:solidFill>
            <a:srgbClr val="000000"/>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C</a:t>
            </a:r>
            <a:endParaRPr sz="3000" b="1">
              <a:solidFill>
                <a:srgbClr val="FFFFFF"/>
              </a:solidFill>
              <a:latin typeface="Calibri"/>
              <a:ea typeface="Calibri"/>
              <a:cs typeface="Calibri"/>
              <a:sym typeface="Calibri"/>
            </a:endParaRPr>
          </a:p>
        </p:txBody>
      </p:sp>
      <p:sp>
        <p:nvSpPr>
          <p:cNvPr id="4" name="Title 1">
            <a:extLst>
              <a:ext uri="{FF2B5EF4-FFF2-40B4-BE49-F238E27FC236}">
                <a16:creationId xmlns:a16="http://schemas.microsoft.com/office/drawing/2014/main" id="{20F548DF-CEC0-534D-8A47-DE0344B62CA4}"/>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Tree>
    <p:extLst>
      <p:ext uri="{BB962C8B-B14F-4D97-AF65-F5344CB8AC3E}">
        <p14:creationId xmlns:p14="http://schemas.microsoft.com/office/powerpoint/2010/main" val="19249196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C0042-EF71-7567-CC04-CBEBF13E70F5}"/>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451E736-000E-11DF-F604-C49530798331}"/>
              </a:ext>
            </a:extLst>
          </p:cNvPr>
          <p:cNvSpPr>
            <a:spLocks noGrp="1"/>
          </p:cNvSpPr>
          <p:nvPr>
            <p:ph type="body" idx="1"/>
          </p:nvPr>
        </p:nvSpPr>
        <p:spPr>
          <a:xfrm>
            <a:off x="722313" y="987124"/>
            <a:ext cx="7772400" cy="750093"/>
          </a:xfrm>
        </p:spPr>
        <p:txBody>
          <a:bodyPr/>
          <a:lstStyle/>
          <a:p>
            <a:r>
              <a:rPr lang="en-US" dirty="0">
                <a:solidFill>
                  <a:schemeClr val="tx1"/>
                </a:solidFill>
              </a:rPr>
              <a:t>Swan Island Fault Zone Earthquakes &gt; M4 between 2005-2025</a:t>
            </a:r>
          </a:p>
          <a:p>
            <a:r>
              <a:rPr lang="en-US" sz="1400" dirty="0">
                <a:solidFill>
                  <a:schemeClr val="tx1"/>
                </a:solidFill>
              </a:rPr>
              <a:t>From Interactive Earthquake Browser (www.iris.edu/ieb)</a:t>
            </a:r>
          </a:p>
        </p:txBody>
      </p:sp>
      <p:pic>
        <p:nvPicPr>
          <p:cNvPr id="4" name="250208_Caymans_M7.6_IEB.mp4">
            <a:hlinkClick r:id="" action="ppaction://media"/>
            <a:extLst>
              <a:ext uri="{FF2B5EF4-FFF2-40B4-BE49-F238E27FC236}">
                <a16:creationId xmlns:a16="http://schemas.microsoft.com/office/drawing/2014/main" id="{5E1795CA-2EDE-6EE0-80B0-62267D67770D}"/>
              </a:ext>
            </a:extLst>
          </p:cNvPr>
          <p:cNvPicPr>
            <a:picLocks noChangeAspect="1"/>
          </p:cNvPicPr>
          <p:nvPr>
            <a:videoFile r:link="rId2"/>
            <p:extLst>
              <p:ext uri="{DAA4B4D4-6D71-4841-9C94-3DE7FCFB9230}">
                <p14:media xmlns:p14="http://schemas.microsoft.com/office/powerpoint/2010/main" r:embed="rId1"/>
              </p:ext>
            </p:extLst>
          </p:nvPr>
        </p:nvPicPr>
        <p:blipFill>
          <a:blip r:embed="rId4"/>
          <a:srcRect t="12256"/>
          <a:stretch/>
        </p:blipFill>
        <p:spPr>
          <a:xfrm>
            <a:off x="788795" y="1792224"/>
            <a:ext cx="7566410" cy="4355877"/>
          </a:xfrm>
          <a:prstGeom prst="rect">
            <a:avLst/>
          </a:prstGeom>
        </p:spPr>
      </p:pic>
      <p:sp>
        <p:nvSpPr>
          <p:cNvPr id="5" name="Google Shape;183;p21">
            <a:extLst>
              <a:ext uri="{FF2B5EF4-FFF2-40B4-BE49-F238E27FC236}">
                <a16:creationId xmlns:a16="http://schemas.microsoft.com/office/drawing/2014/main" id="{7945C613-6C96-4BFA-750C-907DB099F45E}"/>
              </a:ext>
            </a:extLst>
          </p:cNvPr>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
        <p:nvSpPr>
          <p:cNvPr id="6" name="Title 1">
            <a:extLst>
              <a:ext uri="{FF2B5EF4-FFF2-40B4-BE49-F238E27FC236}">
                <a16:creationId xmlns:a16="http://schemas.microsoft.com/office/drawing/2014/main" id="{A0C8928D-5FCA-7340-C23D-8A6357B20552}"/>
              </a:ext>
            </a:extLst>
          </p:cNvPr>
          <p:cNvSpPr txBox="1">
            <a:spLocks/>
          </p:cNvSpPr>
          <p:nvPr/>
        </p:nvSpPr>
        <p:spPr>
          <a:xfrm>
            <a:off x="1233488" y="0"/>
            <a:ext cx="7899400" cy="762000"/>
          </a:xfrm>
          <a:prstGeom prst="rect">
            <a:avLst/>
          </a:prstGeom>
        </p:spPr>
        <p:txBody>
          <a:bodyPr anchor="ctr">
            <a:noAutofit/>
          </a:bodyPr>
          <a:lstStyle/>
          <a:p>
            <a:pPr eaLnBrk="1" fontAlgn="auto" hangingPunct="1">
              <a:spcAft>
                <a:spcPts val="0"/>
              </a:spcAft>
              <a:defRPr/>
            </a:pPr>
            <a:br>
              <a:rPr lang="en-US" sz="2000" b="1" dirty="0">
                <a:solidFill>
                  <a:schemeClr val="tx2">
                    <a:satMod val="130000"/>
                  </a:schemeClr>
                </a:solidFill>
                <a:latin typeface="+mj-lt"/>
                <a:ea typeface="+mj-ea"/>
                <a:cs typeface="+mj-cs"/>
              </a:rPr>
            </a:br>
            <a:r>
              <a:rPr lang="en-US" sz="2000" b="1" dirty="0">
                <a:solidFill>
                  <a:srgbClr val="373583"/>
                </a:solidFill>
                <a:ea typeface="+mj-ea"/>
              </a:rPr>
              <a:t>Magnitude 7.6 CAYMAN ISLANDS</a:t>
            </a:r>
            <a:br>
              <a:rPr lang="en-US" sz="4300" b="1" dirty="0">
                <a:solidFill>
                  <a:srgbClr val="373583"/>
                </a:solidFill>
                <a:ea typeface="+mj-ea"/>
              </a:rPr>
            </a:br>
            <a:r>
              <a:rPr lang="en-US" sz="1600" b="1" dirty="0">
                <a:solidFill>
                  <a:srgbClr val="373583"/>
                </a:solidFill>
                <a:ea typeface="+mj-ea"/>
              </a:rPr>
              <a:t>Saturday,  February 8, 2025 at 23:23:14 UTC </a:t>
            </a:r>
            <a:endParaRPr lang="en-US" sz="1600" dirty="0">
              <a:solidFill>
                <a:srgbClr val="373583"/>
              </a:solidFill>
              <a:ea typeface="+mj-ea"/>
            </a:endParaRPr>
          </a:p>
        </p:txBody>
      </p:sp>
    </p:spTree>
    <p:extLst>
      <p:ext uri="{BB962C8B-B14F-4D97-AF65-F5344CB8AC3E}">
        <p14:creationId xmlns:p14="http://schemas.microsoft.com/office/powerpoint/2010/main" val="207011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49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2"/>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1198</TotalTime>
  <Words>4625</Words>
  <Application>Microsoft Office PowerPoint</Application>
  <PresentationFormat>On-screen Show (4:3)</PresentationFormat>
  <Paragraphs>284</Paragraphs>
  <Slides>20</Slides>
  <Notes>19</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ＭＳ Ｐゴシック</vt:lpstr>
      <vt:lpstr>ＭＳ Ｐゴシック</vt:lpstr>
      <vt:lpstr>Arial</vt:lpstr>
      <vt:lpstr>Calibri</vt:lpstr>
      <vt:lpstr>Comic Sans MS</vt:lpstr>
      <vt:lpstr>Fredoka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Guide </vt:lpstr>
      <vt:lpstr>Slide Guide </vt:lpstr>
      <vt:lpstr>Slide Guide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Gillian Haberli</cp:lastModifiedBy>
  <cp:revision>9</cp:revision>
  <dcterms:modified xsi:type="dcterms:W3CDTF">2025-02-12T17:54:49Z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3A1D5DDF-CBEE-43CB-B3AB-CB94454EF0B6</vt:lpwstr>
  </property>
  <property fmtid="{D5CDD505-2E9C-101B-9397-08002B2CF9AE}" pid="3" name="ArticulatePath">
    <vt:lpwstr>241217_Vanuatu</vt:lpwstr>
  </property>
</Properties>
</file>